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334" r:id="rId2"/>
    <p:sldId id="335" r:id="rId3"/>
    <p:sldId id="336" r:id="rId4"/>
    <p:sldId id="256" r:id="rId5"/>
    <p:sldId id="260" r:id="rId6"/>
    <p:sldId id="257" r:id="rId7"/>
    <p:sldId id="264" r:id="rId8"/>
    <p:sldId id="267" r:id="rId9"/>
    <p:sldId id="261" r:id="rId10"/>
    <p:sldId id="265" r:id="rId11"/>
    <p:sldId id="272" r:id="rId12"/>
    <p:sldId id="273" r:id="rId13"/>
    <p:sldId id="274" r:id="rId14"/>
    <p:sldId id="270" r:id="rId15"/>
    <p:sldId id="266" r:id="rId16"/>
    <p:sldId id="281" r:id="rId17"/>
    <p:sldId id="337" r:id="rId18"/>
    <p:sldId id="278" r:id="rId19"/>
    <p:sldId id="298" r:id="rId20"/>
    <p:sldId id="280" r:id="rId21"/>
    <p:sldId id="316" r:id="rId22"/>
    <p:sldId id="327" r:id="rId23"/>
    <p:sldId id="306" r:id="rId24"/>
    <p:sldId id="328" r:id="rId25"/>
    <p:sldId id="330" r:id="rId26"/>
    <p:sldId id="314" r:id="rId27"/>
    <p:sldId id="333" r:id="rId28"/>
    <p:sldId id="338" r:id="rId29"/>
    <p:sldId id="33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92"/>
    <p:restoredTop sz="86520"/>
  </p:normalViewPr>
  <p:slideViewPr>
    <p:cSldViewPr snapToGrid="0" snapToObjects="1">
      <p:cViewPr varScale="1">
        <p:scale>
          <a:sx n="94" d="100"/>
          <a:sy n="94" d="100"/>
        </p:scale>
        <p:origin x="416"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4.svg"/><Relationship Id="rId1" Type="http://schemas.openxmlformats.org/officeDocument/2006/relationships/image" Target="../media/image41.png"/><Relationship Id="rId6" Type="http://schemas.openxmlformats.org/officeDocument/2006/relationships/image" Target="../media/image38.svg"/><Relationship Id="rId5" Type="http://schemas.openxmlformats.org/officeDocument/2006/relationships/image" Target="../media/image43.png"/><Relationship Id="rId4" Type="http://schemas.openxmlformats.org/officeDocument/2006/relationships/image" Target="../media/image3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6.png"/><Relationship Id="rId6" Type="http://schemas.openxmlformats.org/officeDocument/2006/relationships/image" Target="../media/image55.svg"/><Relationship Id="rId5" Type="http://schemas.openxmlformats.org/officeDocument/2006/relationships/image" Target="../media/image57.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70F3BA1-395E-4A89-8BB8-C1FD8EB4E36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25FE508-4588-468D-8B59-625568046E8D}">
      <dgm:prSet custT="1"/>
      <dgm:spPr/>
      <dgm:t>
        <a:bodyPr/>
        <a:lstStyle/>
        <a:p>
          <a:r>
            <a:rPr lang="en-US" sz="1500" dirty="0"/>
            <a:t>1.  </a:t>
          </a:r>
          <a:r>
            <a:rPr lang="en-US" sz="2000" dirty="0"/>
            <a:t>Rural Health System Redevelopment in </a:t>
          </a:r>
          <a:r>
            <a:rPr lang="en-US" sz="2000" dirty="0" err="1"/>
            <a:t>Tikonko</a:t>
          </a:r>
          <a:r>
            <a:rPr lang="en-US" sz="2000" dirty="0"/>
            <a:t> Chiefdom</a:t>
          </a:r>
          <a:endParaRPr lang="en-US" sz="1500" dirty="0"/>
        </a:p>
      </dgm:t>
    </dgm:pt>
    <dgm:pt modelId="{B49A7662-5CCE-4923-BB64-FFCB7276D7F3}" type="parTrans" cxnId="{CD142697-87CC-4CFB-BDFC-FB01B2D01153}">
      <dgm:prSet/>
      <dgm:spPr/>
      <dgm:t>
        <a:bodyPr/>
        <a:lstStyle/>
        <a:p>
          <a:endParaRPr lang="en-US"/>
        </a:p>
      </dgm:t>
    </dgm:pt>
    <dgm:pt modelId="{629DFD76-CC79-4A32-BE0D-6ED2B343905C}" type="sibTrans" cxnId="{CD142697-87CC-4CFB-BDFC-FB01B2D01153}">
      <dgm:prSet/>
      <dgm:spPr/>
      <dgm:t>
        <a:bodyPr/>
        <a:lstStyle/>
        <a:p>
          <a:endParaRPr lang="en-US"/>
        </a:p>
      </dgm:t>
    </dgm:pt>
    <dgm:pt modelId="{4DEEF96E-7E53-422A-8914-443683B01301}">
      <dgm:prSet/>
      <dgm:spPr/>
      <dgm:t>
        <a:bodyPr/>
        <a:lstStyle/>
        <a:p>
          <a:r>
            <a:rPr lang="en-US" dirty="0"/>
            <a:t>2.  </a:t>
          </a:r>
          <a:r>
            <a:rPr lang="en-US" dirty="0" err="1"/>
            <a:t>Mbaomi</a:t>
          </a:r>
          <a:r>
            <a:rPr lang="en-US" dirty="0"/>
            <a:t> Mothers’ Home, a Maternity Waiting Home in </a:t>
          </a:r>
          <a:r>
            <a:rPr lang="en-US" dirty="0" err="1"/>
            <a:t>Tikonko</a:t>
          </a:r>
          <a:r>
            <a:rPr lang="en-US" dirty="0"/>
            <a:t> Town</a:t>
          </a:r>
        </a:p>
      </dgm:t>
    </dgm:pt>
    <dgm:pt modelId="{E0C0B6D3-7ACF-417A-BC68-66E782D19FBE}" type="parTrans" cxnId="{D9CD1E58-893E-4553-9A90-8818B8FBC7AE}">
      <dgm:prSet/>
      <dgm:spPr/>
      <dgm:t>
        <a:bodyPr/>
        <a:lstStyle/>
        <a:p>
          <a:endParaRPr lang="en-US"/>
        </a:p>
      </dgm:t>
    </dgm:pt>
    <dgm:pt modelId="{02B7D4A9-4278-49D5-8000-AB20B035BAA1}" type="sibTrans" cxnId="{D9CD1E58-893E-4553-9A90-8818B8FBC7AE}">
      <dgm:prSet/>
      <dgm:spPr/>
      <dgm:t>
        <a:bodyPr/>
        <a:lstStyle/>
        <a:p>
          <a:endParaRPr lang="en-US"/>
        </a:p>
      </dgm:t>
    </dgm:pt>
    <dgm:pt modelId="{9DCC116B-4C8D-46D9-B671-C6F6B60DC584}">
      <dgm:prSet/>
      <dgm:spPr/>
      <dgm:t>
        <a:bodyPr/>
        <a:lstStyle/>
        <a:p>
          <a:r>
            <a:rPr lang="en-US"/>
            <a:t>3.  Farm/Agriculture</a:t>
          </a:r>
        </a:p>
      </dgm:t>
    </dgm:pt>
    <dgm:pt modelId="{B8B9CFA7-0DA4-446C-8E5F-1E8C57760CCE}" type="parTrans" cxnId="{6C4BE51C-27D6-4717-8E69-F5F72BB3EABD}">
      <dgm:prSet/>
      <dgm:spPr/>
      <dgm:t>
        <a:bodyPr/>
        <a:lstStyle/>
        <a:p>
          <a:endParaRPr lang="en-US"/>
        </a:p>
      </dgm:t>
    </dgm:pt>
    <dgm:pt modelId="{CC322693-DA27-4C9F-84A1-C19584B0EFA8}" type="sibTrans" cxnId="{6C4BE51C-27D6-4717-8E69-F5F72BB3EABD}">
      <dgm:prSet/>
      <dgm:spPr/>
      <dgm:t>
        <a:bodyPr/>
        <a:lstStyle/>
        <a:p>
          <a:endParaRPr lang="en-US"/>
        </a:p>
      </dgm:t>
    </dgm:pt>
    <dgm:pt modelId="{CD8B218C-BB3C-4AB9-A33D-C89CF352B997}">
      <dgm:prSet/>
      <dgm:spPr/>
      <dgm:t>
        <a:bodyPr/>
        <a:lstStyle/>
        <a:p>
          <a:r>
            <a:rPr lang="en-US"/>
            <a:t>4.  Children’s Health Program</a:t>
          </a:r>
        </a:p>
      </dgm:t>
    </dgm:pt>
    <dgm:pt modelId="{8B8B8BC5-74A7-4822-915C-B8B648ABA697}" type="parTrans" cxnId="{B6A8EC97-CD52-4149-915E-2A91727B3066}">
      <dgm:prSet/>
      <dgm:spPr/>
      <dgm:t>
        <a:bodyPr/>
        <a:lstStyle/>
        <a:p>
          <a:endParaRPr lang="en-US"/>
        </a:p>
      </dgm:t>
    </dgm:pt>
    <dgm:pt modelId="{DBE62FEE-E3E9-47B2-9481-C8FAAA9D6A57}" type="sibTrans" cxnId="{B6A8EC97-CD52-4149-915E-2A91727B3066}">
      <dgm:prSet/>
      <dgm:spPr/>
      <dgm:t>
        <a:bodyPr/>
        <a:lstStyle/>
        <a:p>
          <a:endParaRPr lang="en-US"/>
        </a:p>
      </dgm:t>
    </dgm:pt>
    <dgm:pt modelId="{4C6368ED-3CFA-4A6F-ACA2-5E715E50226C}" type="pres">
      <dgm:prSet presAssocID="{E70F3BA1-395E-4A89-8BB8-C1FD8EB4E36A}" presName="root" presStyleCnt="0">
        <dgm:presLayoutVars>
          <dgm:dir/>
          <dgm:resizeHandles val="exact"/>
        </dgm:presLayoutVars>
      </dgm:prSet>
      <dgm:spPr/>
    </dgm:pt>
    <dgm:pt modelId="{8CED322C-BFEF-4954-B24B-522E8AF3FBF3}" type="pres">
      <dgm:prSet presAssocID="{525FE508-4588-468D-8B59-625568046E8D}" presName="compNode" presStyleCnt="0"/>
      <dgm:spPr/>
    </dgm:pt>
    <dgm:pt modelId="{EBA6EE70-0CAA-463B-B9FD-D26CCCED1884}" type="pres">
      <dgm:prSet presAssocID="{525FE508-4588-468D-8B59-625568046E8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5C87DCAA-494F-4AEB-B4C4-70957CABFA6B}" type="pres">
      <dgm:prSet presAssocID="{525FE508-4588-468D-8B59-625568046E8D}" presName="spaceRect" presStyleCnt="0"/>
      <dgm:spPr/>
    </dgm:pt>
    <dgm:pt modelId="{3F8C5606-1DEE-4979-8F47-DD33443E498F}" type="pres">
      <dgm:prSet presAssocID="{525FE508-4588-468D-8B59-625568046E8D}" presName="textRect" presStyleLbl="revTx" presStyleIdx="0" presStyleCnt="4" custScaleY="167669" custLinFactNeighborX="1813" custLinFactNeighborY="32320">
        <dgm:presLayoutVars>
          <dgm:chMax val="1"/>
          <dgm:chPref val="1"/>
        </dgm:presLayoutVars>
      </dgm:prSet>
      <dgm:spPr/>
    </dgm:pt>
    <dgm:pt modelId="{FCC87339-0DB1-41DA-AC90-A643AC118FEA}" type="pres">
      <dgm:prSet presAssocID="{629DFD76-CC79-4A32-BE0D-6ED2B343905C}" presName="sibTrans" presStyleCnt="0"/>
      <dgm:spPr/>
    </dgm:pt>
    <dgm:pt modelId="{594F4BBF-B846-4C20-BCDF-9E45535E4D17}" type="pres">
      <dgm:prSet presAssocID="{4DEEF96E-7E53-422A-8914-443683B01301}" presName="compNode" presStyleCnt="0"/>
      <dgm:spPr/>
    </dgm:pt>
    <dgm:pt modelId="{55B13505-C421-4ED5-B30F-D88EC3C1E809}" type="pres">
      <dgm:prSet presAssocID="{4DEEF96E-7E53-422A-8914-443683B0130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urban scene"/>
        </a:ext>
      </dgm:extLst>
    </dgm:pt>
    <dgm:pt modelId="{2BAFAE35-B489-4E08-8DD5-CC3D78427571}" type="pres">
      <dgm:prSet presAssocID="{4DEEF96E-7E53-422A-8914-443683B01301}" presName="spaceRect" presStyleCnt="0"/>
      <dgm:spPr/>
    </dgm:pt>
    <dgm:pt modelId="{B7F80608-C388-4F6B-AB9E-54E72FF7C664}" type="pres">
      <dgm:prSet presAssocID="{4DEEF96E-7E53-422A-8914-443683B01301}" presName="textRect" presStyleLbl="revTx" presStyleIdx="1" presStyleCnt="4">
        <dgm:presLayoutVars>
          <dgm:chMax val="1"/>
          <dgm:chPref val="1"/>
        </dgm:presLayoutVars>
      </dgm:prSet>
      <dgm:spPr/>
    </dgm:pt>
    <dgm:pt modelId="{9564968B-0CA1-4AFD-B4A9-361D24338C51}" type="pres">
      <dgm:prSet presAssocID="{02B7D4A9-4278-49D5-8000-AB20B035BAA1}" presName="sibTrans" presStyleCnt="0"/>
      <dgm:spPr/>
    </dgm:pt>
    <dgm:pt modelId="{D8C50267-0EF9-4730-808C-3A095D7B9441}" type="pres">
      <dgm:prSet presAssocID="{9DCC116B-4C8D-46D9-B671-C6F6B60DC584}" presName="compNode" presStyleCnt="0"/>
      <dgm:spPr/>
    </dgm:pt>
    <dgm:pt modelId="{9CA196CC-9C06-4A2E-A07E-D1DF923D6CFC}" type="pres">
      <dgm:prSet presAssocID="{9DCC116B-4C8D-46D9-B671-C6F6B60DC5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42EF12EC-EBF1-41C0-B51E-C136252774DB}" type="pres">
      <dgm:prSet presAssocID="{9DCC116B-4C8D-46D9-B671-C6F6B60DC584}" presName="spaceRect" presStyleCnt="0"/>
      <dgm:spPr/>
    </dgm:pt>
    <dgm:pt modelId="{15542E26-09F6-432E-AD4F-98E24ECBA740}" type="pres">
      <dgm:prSet presAssocID="{9DCC116B-4C8D-46D9-B671-C6F6B60DC584}" presName="textRect" presStyleLbl="revTx" presStyleIdx="2" presStyleCnt="4">
        <dgm:presLayoutVars>
          <dgm:chMax val="1"/>
          <dgm:chPref val="1"/>
        </dgm:presLayoutVars>
      </dgm:prSet>
      <dgm:spPr/>
    </dgm:pt>
    <dgm:pt modelId="{AD79394C-BEF3-48C5-8B32-1C671664AA01}" type="pres">
      <dgm:prSet presAssocID="{CC322693-DA27-4C9F-84A1-C19584B0EFA8}" presName="sibTrans" presStyleCnt="0"/>
      <dgm:spPr/>
    </dgm:pt>
    <dgm:pt modelId="{230A15C3-8071-47FD-93B3-C3284E86983E}" type="pres">
      <dgm:prSet presAssocID="{CD8B218C-BB3C-4AB9-A33D-C89CF352B997}" presName="compNode" presStyleCnt="0"/>
      <dgm:spPr/>
    </dgm:pt>
    <dgm:pt modelId="{9C92A817-F3B5-41C1-B5BB-9A955549B709}" type="pres">
      <dgm:prSet presAssocID="{CD8B218C-BB3C-4AB9-A33D-C89CF352B99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ildren"/>
        </a:ext>
      </dgm:extLst>
    </dgm:pt>
    <dgm:pt modelId="{B4FC2BDE-16C7-445B-99AD-8113DC7D83F7}" type="pres">
      <dgm:prSet presAssocID="{CD8B218C-BB3C-4AB9-A33D-C89CF352B997}" presName="spaceRect" presStyleCnt="0"/>
      <dgm:spPr/>
    </dgm:pt>
    <dgm:pt modelId="{0CE11625-3C96-4EE9-A259-C77B4CCC21E6}" type="pres">
      <dgm:prSet presAssocID="{CD8B218C-BB3C-4AB9-A33D-C89CF352B997}" presName="textRect" presStyleLbl="revTx" presStyleIdx="3" presStyleCnt="4">
        <dgm:presLayoutVars>
          <dgm:chMax val="1"/>
          <dgm:chPref val="1"/>
        </dgm:presLayoutVars>
      </dgm:prSet>
      <dgm:spPr/>
    </dgm:pt>
  </dgm:ptLst>
  <dgm:cxnLst>
    <dgm:cxn modelId="{6EE73905-EB76-4F98-96DA-A08CBD636261}" type="presOf" srcId="{4DEEF96E-7E53-422A-8914-443683B01301}" destId="{B7F80608-C388-4F6B-AB9E-54E72FF7C664}" srcOrd="0" destOrd="0" presId="urn:microsoft.com/office/officeart/2018/2/layout/IconLabelList"/>
    <dgm:cxn modelId="{A445DD1C-6E7C-4CE1-8BFF-54F77188656D}" type="presOf" srcId="{E70F3BA1-395E-4A89-8BB8-C1FD8EB4E36A}" destId="{4C6368ED-3CFA-4A6F-ACA2-5E715E50226C}" srcOrd="0" destOrd="0" presId="urn:microsoft.com/office/officeart/2018/2/layout/IconLabelList"/>
    <dgm:cxn modelId="{6C4BE51C-27D6-4717-8E69-F5F72BB3EABD}" srcId="{E70F3BA1-395E-4A89-8BB8-C1FD8EB4E36A}" destId="{9DCC116B-4C8D-46D9-B671-C6F6B60DC584}" srcOrd="2" destOrd="0" parTransId="{B8B9CFA7-0DA4-446C-8E5F-1E8C57760CCE}" sibTransId="{CC322693-DA27-4C9F-84A1-C19584B0EFA8}"/>
    <dgm:cxn modelId="{17325D44-9999-41D1-8B3D-496F7180BEE3}" type="presOf" srcId="{9DCC116B-4C8D-46D9-B671-C6F6B60DC584}" destId="{15542E26-09F6-432E-AD4F-98E24ECBA740}" srcOrd="0" destOrd="0" presId="urn:microsoft.com/office/officeart/2018/2/layout/IconLabelList"/>
    <dgm:cxn modelId="{D9CD1E58-893E-4553-9A90-8818B8FBC7AE}" srcId="{E70F3BA1-395E-4A89-8BB8-C1FD8EB4E36A}" destId="{4DEEF96E-7E53-422A-8914-443683B01301}" srcOrd="1" destOrd="0" parTransId="{E0C0B6D3-7ACF-417A-BC68-66E782D19FBE}" sibTransId="{02B7D4A9-4278-49D5-8000-AB20B035BAA1}"/>
    <dgm:cxn modelId="{CD142697-87CC-4CFB-BDFC-FB01B2D01153}" srcId="{E70F3BA1-395E-4A89-8BB8-C1FD8EB4E36A}" destId="{525FE508-4588-468D-8B59-625568046E8D}" srcOrd="0" destOrd="0" parTransId="{B49A7662-5CCE-4923-BB64-FFCB7276D7F3}" sibTransId="{629DFD76-CC79-4A32-BE0D-6ED2B343905C}"/>
    <dgm:cxn modelId="{B6A8EC97-CD52-4149-915E-2A91727B3066}" srcId="{E70F3BA1-395E-4A89-8BB8-C1FD8EB4E36A}" destId="{CD8B218C-BB3C-4AB9-A33D-C89CF352B997}" srcOrd="3" destOrd="0" parTransId="{8B8B8BC5-74A7-4822-915C-B8B648ABA697}" sibTransId="{DBE62FEE-E3E9-47B2-9481-C8FAAA9D6A57}"/>
    <dgm:cxn modelId="{F9F24F9C-3700-4339-93EB-B8EF9BA691E2}" type="presOf" srcId="{CD8B218C-BB3C-4AB9-A33D-C89CF352B997}" destId="{0CE11625-3C96-4EE9-A259-C77B4CCC21E6}" srcOrd="0" destOrd="0" presId="urn:microsoft.com/office/officeart/2018/2/layout/IconLabelList"/>
    <dgm:cxn modelId="{81892AC0-E782-4D53-A8C4-490C5C5A3E13}" type="presOf" srcId="{525FE508-4588-468D-8B59-625568046E8D}" destId="{3F8C5606-1DEE-4979-8F47-DD33443E498F}" srcOrd="0" destOrd="0" presId="urn:microsoft.com/office/officeart/2018/2/layout/IconLabelList"/>
    <dgm:cxn modelId="{4FC2F092-C133-4DFD-B498-C1FCE509CC7C}" type="presParOf" srcId="{4C6368ED-3CFA-4A6F-ACA2-5E715E50226C}" destId="{8CED322C-BFEF-4954-B24B-522E8AF3FBF3}" srcOrd="0" destOrd="0" presId="urn:microsoft.com/office/officeart/2018/2/layout/IconLabelList"/>
    <dgm:cxn modelId="{488EE74F-BFAD-412C-BE2B-D4985A3EB1E1}" type="presParOf" srcId="{8CED322C-BFEF-4954-B24B-522E8AF3FBF3}" destId="{EBA6EE70-0CAA-463B-B9FD-D26CCCED1884}" srcOrd="0" destOrd="0" presId="urn:microsoft.com/office/officeart/2018/2/layout/IconLabelList"/>
    <dgm:cxn modelId="{2B09A45F-3598-4690-8774-986721B0772B}" type="presParOf" srcId="{8CED322C-BFEF-4954-B24B-522E8AF3FBF3}" destId="{5C87DCAA-494F-4AEB-B4C4-70957CABFA6B}" srcOrd="1" destOrd="0" presId="urn:microsoft.com/office/officeart/2018/2/layout/IconLabelList"/>
    <dgm:cxn modelId="{4C574C7A-6151-408A-A5DB-D278AA1344D7}" type="presParOf" srcId="{8CED322C-BFEF-4954-B24B-522E8AF3FBF3}" destId="{3F8C5606-1DEE-4979-8F47-DD33443E498F}" srcOrd="2" destOrd="0" presId="urn:microsoft.com/office/officeart/2018/2/layout/IconLabelList"/>
    <dgm:cxn modelId="{3B93414C-0DE8-437E-82BD-160F6820CF84}" type="presParOf" srcId="{4C6368ED-3CFA-4A6F-ACA2-5E715E50226C}" destId="{FCC87339-0DB1-41DA-AC90-A643AC118FEA}" srcOrd="1" destOrd="0" presId="urn:microsoft.com/office/officeart/2018/2/layout/IconLabelList"/>
    <dgm:cxn modelId="{6A7E8182-0701-4F89-8894-A11CCA8B7CFB}" type="presParOf" srcId="{4C6368ED-3CFA-4A6F-ACA2-5E715E50226C}" destId="{594F4BBF-B846-4C20-BCDF-9E45535E4D17}" srcOrd="2" destOrd="0" presId="urn:microsoft.com/office/officeart/2018/2/layout/IconLabelList"/>
    <dgm:cxn modelId="{C3EA902F-C741-49F5-9C8A-C92E451680DE}" type="presParOf" srcId="{594F4BBF-B846-4C20-BCDF-9E45535E4D17}" destId="{55B13505-C421-4ED5-B30F-D88EC3C1E809}" srcOrd="0" destOrd="0" presId="urn:microsoft.com/office/officeart/2018/2/layout/IconLabelList"/>
    <dgm:cxn modelId="{E903A048-A430-4198-8A45-BB1431BC9609}" type="presParOf" srcId="{594F4BBF-B846-4C20-BCDF-9E45535E4D17}" destId="{2BAFAE35-B489-4E08-8DD5-CC3D78427571}" srcOrd="1" destOrd="0" presId="urn:microsoft.com/office/officeart/2018/2/layout/IconLabelList"/>
    <dgm:cxn modelId="{655AE1E4-82C3-4417-A4F3-3A77F9152D6C}" type="presParOf" srcId="{594F4BBF-B846-4C20-BCDF-9E45535E4D17}" destId="{B7F80608-C388-4F6B-AB9E-54E72FF7C664}" srcOrd="2" destOrd="0" presId="urn:microsoft.com/office/officeart/2018/2/layout/IconLabelList"/>
    <dgm:cxn modelId="{91A31DAA-E43C-46F3-97A3-5C3726692D0A}" type="presParOf" srcId="{4C6368ED-3CFA-4A6F-ACA2-5E715E50226C}" destId="{9564968B-0CA1-4AFD-B4A9-361D24338C51}" srcOrd="3" destOrd="0" presId="urn:microsoft.com/office/officeart/2018/2/layout/IconLabelList"/>
    <dgm:cxn modelId="{51A5273F-B704-4C7E-9C72-DD6CD335CF6A}" type="presParOf" srcId="{4C6368ED-3CFA-4A6F-ACA2-5E715E50226C}" destId="{D8C50267-0EF9-4730-808C-3A095D7B9441}" srcOrd="4" destOrd="0" presId="urn:microsoft.com/office/officeart/2018/2/layout/IconLabelList"/>
    <dgm:cxn modelId="{5918F5BC-0B3A-45E8-8EF6-38F465A1EFCC}" type="presParOf" srcId="{D8C50267-0EF9-4730-808C-3A095D7B9441}" destId="{9CA196CC-9C06-4A2E-A07E-D1DF923D6CFC}" srcOrd="0" destOrd="0" presId="urn:microsoft.com/office/officeart/2018/2/layout/IconLabelList"/>
    <dgm:cxn modelId="{E5518C2D-2CDD-45A7-B154-B0EE00E13545}" type="presParOf" srcId="{D8C50267-0EF9-4730-808C-3A095D7B9441}" destId="{42EF12EC-EBF1-41C0-B51E-C136252774DB}" srcOrd="1" destOrd="0" presId="urn:microsoft.com/office/officeart/2018/2/layout/IconLabelList"/>
    <dgm:cxn modelId="{10F587B4-0761-49D7-B4BB-0A41EBA5F43F}" type="presParOf" srcId="{D8C50267-0EF9-4730-808C-3A095D7B9441}" destId="{15542E26-09F6-432E-AD4F-98E24ECBA740}" srcOrd="2" destOrd="0" presId="urn:microsoft.com/office/officeart/2018/2/layout/IconLabelList"/>
    <dgm:cxn modelId="{B13891E9-BC91-4250-ABC8-DDCC55CEDEB7}" type="presParOf" srcId="{4C6368ED-3CFA-4A6F-ACA2-5E715E50226C}" destId="{AD79394C-BEF3-48C5-8B32-1C671664AA01}" srcOrd="5" destOrd="0" presId="urn:microsoft.com/office/officeart/2018/2/layout/IconLabelList"/>
    <dgm:cxn modelId="{B2506A08-EBF8-486F-9720-922401891C21}" type="presParOf" srcId="{4C6368ED-3CFA-4A6F-ACA2-5E715E50226C}" destId="{230A15C3-8071-47FD-93B3-C3284E86983E}" srcOrd="6" destOrd="0" presId="urn:microsoft.com/office/officeart/2018/2/layout/IconLabelList"/>
    <dgm:cxn modelId="{FCE1E656-C622-476F-B257-332FF9F2C180}" type="presParOf" srcId="{230A15C3-8071-47FD-93B3-C3284E86983E}" destId="{9C92A817-F3B5-41C1-B5BB-9A955549B709}" srcOrd="0" destOrd="0" presId="urn:microsoft.com/office/officeart/2018/2/layout/IconLabelList"/>
    <dgm:cxn modelId="{2FBA9F0C-49A1-4DF4-ADB8-97F70C876A2A}" type="presParOf" srcId="{230A15C3-8071-47FD-93B3-C3284E86983E}" destId="{B4FC2BDE-16C7-445B-99AD-8113DC7D83F7}" srcOrd="1" destOrd="0" presId="urn:microsoft.com/office/officeart/2018/2/layout/IconLabelList"/>
    <dgm:cxn modelId="{F5BC2301-0934-4D4C-9DA3-B37763282D13}" type="presParOf" srcId="{230A15C3-8071-47FD-93B3-C3284E86983E}" destId="{0CE11625-3C96-4EE9-A259-C77B4CCC21E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2FD419-C5C8-4FC0-8603-D71CE54B56A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F370C65-EF17-4B7A-BC01-67F7BB4A0821}">
      <dgm:prSet/>
      <dgm:spPr/>
      <dgm:t>
        <a:bodyPr/>
        <a:lstStyle/>
        <a:p>
          <a:r>
            <a:rPr lang="en-US"/>
            <a:t>Be part of a medical advisory team for RHCI</a:t>
          </a:r>
        </a:p>
      </dgm:t>
    </dgm:pt>
    <dgm:pt modelId="{E0C6C361-8980-4487-8EDF-930DC0499B3D}" type="parTrans" cxnId="{0F4ACB06-249D-40FD-A121-49BC88725933}">
      <dgm:prSet/>
      <dgm:spPr/>
      <dgm:t>
        <a:bodyPr/>
        <a:lstStyle/>
        <a:p>
          <a:endParaRPr lang="en-US"/>
        </a:p>
      </dgm:t>
    </dgm:pt>
    <dgm:pt modelId="{DD34C533-D48A-4823-881E-72342DC2CAB7}" type="sibTrans" cxnId="{0F4ACB06-249D-40FD-A121-49BC88725933}">
      <dgm:prSet/>
      <dgm:spPr/>
      <dgm:t>
        <a:bodyPr/>
        <a:lstStyle/>
        <a:p>
          <a:endParaRPr lang="en-US"/>
        </a:p>
      </dgm:t>
    </dgm:pt>
    <dgm:pt modelId="{0A256D1A-00A7-418D-921A-8B00714492F1}">
      <dgm:prSet/>
      <dgm:spPr/>
      <dgm:t>
        <a:bodyPr/>
        <a:lstStyle/>
        <a:p>
          <a:r>
            <a:rPr lang="en-US"/>
            <a:t>Consider a medical volunteer trip to Tikonko, Sierra Leone in 2020 or 2021 with RHCI</a:t>
          </a:r>
        </a:p>
      </dgm:t>
    </dgm:pt>
    <dgm:pt modelId="{BC224DBA-D7AF-4CAE-87F8-209FD09BE00B}" type="parTrans" cxnId="{63716342-9011-45EB-9FD3-3144C2A023BD}">
      <dgm:prSet/>
      <dgm:spPr/>
      <dgm:t>
        <a:bodyPr/>
        <a:lstStyle/>
        <a:p>
          <a:endParaRPr lang="en-US"/>
        </a:p>
      </dgm:t>
    </dgm:pt>
    <dgm:pt modelId="{014CE921-488F-41E3-B565-59377EFB9BC5}" type="sibTrans" cxnId="{63716342-9011-45EB-9FD3-3144C2A023BD}">
      <dgm:prSet/>
      <dgm:spPr/>
      <dgm:t>
        <a:bodyPr/>
        <a:lstStyle/>
        <a:p>
          <a:endParaRPr lang="en-US"/>
        </a:p>
      </dgm:t>
    </dgm:pt>
    <dgm:pt modelId="{82500862-4E24-477F-8B0A-8F52F6032450}">
      <dgm:prSet/>
      <dgm:spPr/>
      <dgm:t>
        <a:bodyPr/>
        <a:lstStyle/>
        <a:p>
          <a:r>
            <a:rPr lang="en-US"/>
            <a:t>Assist with fund development to support RHCI’s Programs</a:t>
          </a:r>
        </a:p>
      </dgm:t>
    </dgm:pt>
    <dgm:pt modelId="{232EA918-F80A-45CC-A04D-D1DAB515E699}" type="parTrans" cxnId="{3BA3D730-4C7D-493E-BE35-ADAE0391D48C}">
      <dgm:prSet/>
      <dgm:spPr/>
      <dgm:t>
        <a:bodyPr/>
        <a:lstStyle/>
        <a:p>
          <a:endParaRPr lang="en-US"/>
        </a:p>
      </dgm:t>
    </dgm:pt>
    <dgm:pt modelId="{7A89FA92-85E7-4DE3-A7E7-651BBC06A8AB}" type="sibTrans" cxnId="{3BA3D730-4C7D-493E-BE35-ADAE0391D48C}">
      <dgm:prSet/>
      <dgm:spPr/>
      <dgm:t>
        <a:bodyPr/>
        <a:lstStyle/>
        <a:p>
          <a:endParaRPr lang="en-US"/>
        </a:p>
      </dgm:t>
    </dgm:pt>
    <dgm:pt modelId="{18451863-3E97-45F5-85A5-333C2DA52DA3}" type="pres">
      <dgm:prSet presAssocID="{AB2FD419-C5C8-4FC0-8603-D71CE54B56A5}" presName="root" presStyleCnt="0">
        <dgm:presLayoutVars>
          <dgm:dir/>
          <dgm:resizeHandles val="exact"/>
        </dgm:presLayoutVars>
      </dgm:prSet>
      <dgm:spPr/>
    </dgm:pt>
    <dgm:pt modelId="{CC5BF847-915C-46D9-8719-8AA21B9BF808}" type="pres">
      <dgm:prSet presAssocID="{FF370C65-EF17-4B7A-BC01-67F7BB4A0821}" presName="compNode" presStyleCnt="0"/>
      <dgm:spPr/>
    </dgm:pt>
    <dgm:pt modelId="{1231A1D8-35B3-4562-9E69-1A64E2F2628E}" type="pres">
      <dgm:prSet presAssocID="{FF370C65-EF17-4B7A-BC01-67F7BB4A0821}" presName="bgRect" presStyleLbl="bgShp" presStyleIdx="0" presStyleCnt="3"/>
      <dgm:spPr/>
    </dgm:pt>
    <dgm:pt modelId="{66BD2F52-C3CB-4954-A828-94004818FAAC}" type="pres">
      <dgm:prSet presAssocID="{FF370C65-EF17-4B7A-BC01-67F7BB4A08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4861334B-FDBD-488F-B593-A534F70726C3}" type="pres">
      <dgm:prSet presAssocID="{FF370C65-EF17-4B7A-BC01-67F7BB4A0821}" presName="spaceRect" presStyleCnt="0"/>
      <dgm:spPr/>
    </dgm:pt>
    <dgm:pt modelId="{BE3ED3EA-ECD5-4480-874B-F611B3CD2601}" type="pres">
      <dgm:prSet presAssocID="{FF370C65-EF17-4B7A-BC01-67F7BB4A0821}" presName="parTx" presStyleLbl="revTx" presStyleIdx="0" presStyleCnt="3">
        <dgm:presLayoutVars>
          <dgm:chMax val="0"/>
          <dgm:chPref val="0"/>
        </dgm:presLayoutVars>
      </dgm:prSet>
      <dgm:spPr/>
    </dgm:pt>
    <dgm:pt modelId="{221AD6E5-805D-4443-895E-2F38D59A0E2F}" type="pres">
      <dgm:prSet presAssocID="{DD34C533-D48A-4823-881E-72342DC2CAB7}" presName="sibTrans" presStyleCnt="0"/>
      <dgm:spPr/>
    </dgm:pt>
    <dgm:pt modelId="{31BD50CA-8DEC-414D-8CDA-075265C32AE8}" type="pres">
      <dgm:prSet presAssocID="{0A256D1A-00A7-418D-921A-8B00714492F1}" presName="compNode" presStyleCnt="0"/>
      <dgm:spPr/>
    </dgm:pt>
    <dgm:pt modelId="{EEB8FCED-F392-4819-A2DE-28C61B5ACADA}" type="pres">
      <dgm:prSet presAssocID="{0A256D1A-00A7-418D-921A-8B00714492F1}" presName="bgRect" presStyleLbl="bgShp" presStyleIdx="1" presStyleCnt="3"/>
      <dgm:spPr/>
    </dgm:pt>
    <dgm:pt modelId="{DA9DF947-A4A3-49E8-9854-E1A0C566BEDD}" type="pres">
      <dgm:prSet presAssocID="{0A256D1A-00A7-418D-921A-8B00714492F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04CF05E4-979E-4818-8EA4-BD042A8FD468}" type="pres">
      <dgm:prSet presAssocID="{0A256D1A-00A7-418D-921A-8B00714492F1}" presName="spaceRect" presStyleCnt="0"/>
      <dgm:spPr/>
    </dgm:pt>
    <dgm:pt modelId="{3FE00983-9527-4619-A543-F11A779E77BB}" type="pres">
      <dgm:prSet presAssocID="{0A256D1A-00A7-418D-921A-8B00714492F1}" presName="parTx" presStyleLbl="revTx" presStyleIdx="1" presStyleCnt="3">
        <dgm:presLayoutVars>
          <dgm:chMax val="0"/>
          <dgm:chPref val="0"/>
        </dgm:presLayoutVars>
      </dgm:prSet>
      <dgm:spPr/>
    </dgm:pt>
    <dgm:pt modelId="{BF16B28A-CB92-4593-B7FC-339072877665}" type="pres">
      <dgm:prSet presAssocID="{014CE921-488F-41E3-B565-59377EFB9BC5}" presName="sibTrans" presStyleCnt="0"/>
      <dgm:spPr/>
    </dgm:pt>
    <dgm:pt modelId="{3A51964F-69BC-463B-9392-1A8E3309A43E}" type="pres">
      <dgm:prSet presAssocID="{82500862-4E24-477F-8B0A-8F52F6032450}" presName="compNode" presStyleCnt="0"/>
      <dgm:spPr/>
    </dgm:pt>
    <dgm:pt modelId="{52D27335-E9A6-4E1C-8DEE-0842A9D596F0}" type="pres">
      <dgm:prSet presAssocID="{82500862-4E24-477F-8B0A-8F52F6032450}" presName="bgRect" presStyleLbl="bgShp" presStyleIdx="2" presStyleCnt="3"/>
      <dgm:spPr/>
    </dgm:pt>
    <dgm:pt modelId="{4C96B0E7-E3AF-477B-A4F3-D2AA3AEE4207}" type="pres">
      <dgm:prSet presAssocID="{82500862-4E24-477F-8B0A-8F52F603245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C71AA7BC-3096-4A3C-B65A-93A98D381CBF}" type="pres">
      <dgm:prSet presAssocID="{82500862-4E24-477F-8B0A-8F52F6032450}" presName="spaceRect" presStyleCnt="0"/>
      <dgm:spPr/>
    </dgm:pt>
    <dgm:pt modelId="{DC5AE29F-86F7-4220-B13D-F52043E29F3D}" type="pres">
      <dgm:prSet presAssocID="{82500862-4E24-477F-8B0A-8F52F6032450}" presName="parTx" presStyleLbl="revTx" presStyleIdx="2" presStyleCnt="3">
        <dgm:presLayoutVars>
          <dgm:chMax val="0"/>
          <dgm:chPref val="0"/>
        </dgm:presLayoutVars>
      </dgm:prSet>
      <dgm:spPr/>
    </dgm:pt>
  </dgm:ptLst>
  <dgm:cxnLst>
    <dgm:cxn modelId="{0F4ACB06-249D-40FD-A121-49BC88725933}" srcId="{AB2FD419-C5C8-4FC0-8603-D71CE54B56A5}" destId="{FF370C65-EF17-4B7A-BC01-67F7BB4A0821}" srcOrd="0" destOrd="0" parTransId="{E0C6C361-8980-4487-8EDF-930DC0499B3D}" sibTransId="{DD34C533-D48A-4823-881E-72342DC2CAB7}"/>
    <dgm:cxn modelId="{CC9BF829-768E-4D15-89E2-60DA47F3F685}" type="presOf" srcId="{0A256D1A-00A7-418D-921A-8B00714492F1}" destId="{3FE00983-9527-4619-A543-F11A779E77BB}" srcOrd="0" destOrd="0" presId="urn:microsoft.com/office/officeart/2018/2/layout/IconVerticalSolidList"/>
    <dgm:cxn modelId="{3BA3D730-4C7D-493E-BE35-ADAE0391D48C}" srcId="{AB2FD419-C5C8-4FC0-8603-D71CE54B56A5}" destId="{82500862-4E24-477F-8B0A-8F52F6032450}" srcOrd="2" destOrd="0" parTransId="{232EA918-F80A-45CC-A04D-D1DAB515E699}" sibTransId="{7A89FA92-85E7-4DE3-A7E7-651BBC06A8AB}"/>
    <dgm:cxn modelId="{63716342-9011-45EB-9FD3-3144C2A023BD}" srcId="{AB2FD419-C5C8-4FC0-8603-D71CE54B56A5}" destId="{0A256D1A-00A7-418D-921A-8B00714492F1}" srcOrd="1" destOrd="0" parTransId="{BC224DBA-D7AF-4CAE-87F8-209FD09BE00B}" sibTransId="{014CE921-488F-41E3-B565-59377EFB9BC5}"/>
    <dgm:cxn modelId="{7D74D4A9-B547-43D3-BBF2-CB5C9C985217}" type="presOf" srcId="{AB2FD419-C5C8-4FC0-8603-D71CE54B56A5}" destId="{18451863-3E97-45F5-85A5-333C2DA52DA3}" srcOrd="0" destOrd="0" presId="urn:microsoft.com/office/officeart/2018/2/layout/IconVerticalSolidList"/>
    <dgm:cxn modelId="{A20A06BF-9780-46E4-AD2F-5BDB12BCCE68}" type="presOf" srcId="{82500862-4E24-477F-8B0A-8F52F6032450}" destId="{DC5AE29F-86F7-4220-B13D-F52043E29F3D}" srcOrd="0" destOrd="0" presId="urn:microsoft.com/office/officeart/2018/2/layout/IconVerticalSolidList"/>
    <dgm:cxn modelId="{05983BD5-F392-450D-B5D6-AC8F7ABC90A5}" type="presOf" srcId="{FF370C65-EF17-4B7A-BC01-67F7BB4A0821}" destId="{BE3ED3EA-ECD5-4480-874B-F611B3CD2601}" srcOrd="0" destOrd="0" presId="urn:microsoft.com/office/officeart/2018/2/layout/IconVerticalSolidList"/>
    <dgm:cxn modelId="{BB822F44-8D65-4F22-A1B8-F0B5438667D7}" type="presParOf" srcId="{18451863-3E97-45F5-85A5-333C2DA52DA3}" destId="{CC5BF847-915C-46D9-8719-8AA21B9BF808}" srcOrd="0" destOrd="0" presId="urn:microsoft.com/office/officeart/2018/2/layout/IconVerticalSolidList"/>
    <dgm:cxn modelId="{3D8C7650-9FE7-434E-BA68-64FCE0A700C8}" type="presParOf" srcId="{CC5BF847-915C-46D9-8719-8AA21B9BF808}" destId="{1231A1D8-35B3-4562-9E69-1A64E2F2628E}" srcOrd="0" destOrd="0" presId="urn:microsoft.com/office/officeart/2018/2/layout/IconVerticalSolidList"/>
    <dgm:cxn modelId="{02C93222-23CE-413F-90EC-B8D99567D4F4}" type="presParOf" srcId="{CC5BF847-915C-46D9-8719-8AA21B9BF808}" destId="{66BD2F52-C3CB-4954-A828-94004818FAAC}" srcOrd="1" destOrd="0" presId="urn:microsoft.com/office/officeart/2018/2/layout/IconVerticalSolidList"/>
    <dgm:cxn modelId="{7C439A87-9E09-4E53-96D3-9455A5CF518A}" type="presParOf" srcId="{CC5BF847-915C-46D9-8719-8AA21B9BF808}" destId="{4861334B-FDBD-488F-B593-A534F70726C3}" srcOrd="2" destOrd="0" presId="urn:microsoft.com/office/officeart/2018/2/layout/IconVerticalSolidList"/>
    <dgm:cxn modelId="{C270671D-EA12-44A0-8817-6ACF0A80B646}" type="presParOf" srcId="{CC5BF847-915C-46D9-8719-8AA21B9BF808}" destId="{BE3ED3EA-ECD5-4480-874B-F611B3CD2601}" srcOrd="3" destOrd="0" presId="urn:microsoft.com/office/officeart/2018/2/layout/IconVerticalSolidList"/>
    <dgm:cxn modelId="{F8238CBA-8E03-4526-8109-4C58B8F80A16}" type="presParOf" srcId="{18451863-3E97-45F5-85A5-333C2DA52DA3}" destId="{221AD6E5-805D-4443-895E-2F38D59A0E2F}" srcOrd="1" destOrd="0" presId="urn:microsoft.com/office/officeart/2018/2/layout/IconVerticalSolidList"/>
    <dgm:cxn modelId="{794864F3-DF56-415D-8913-1383B72C5983}" type="presParOf" srcId="{18451863-3E97-45F5-85A5-333C2DA52DA3}" destId="{31BD50CA-8DEC-414D-8CDA-075265C32AE8}" srcOrd="2" destOrd="0" presId="urn:microsoft.com/office/officeart/2018/2/layout/IconVerticalSolidList"/>
    <dgm:cxn modelId="{EAFBDA70-B7D3-4BEF-BC15-7DB4CC0AB117}" type="presParOf" srcId="{31BD50CA-8DEC-414D-8CDA-075265C32AE8}" destId="{EEB8FCED-F392-4819-A2DE-28C61B5ACADA}" srcOrd="0" destOrd="0" presId="urn:microsoft.com/office/officeart/2018/2/layout/IconVerticalSolidList"/>
    <dgm:cxn modelId="{39CC14F3-F776-4B7F-9893-2C1B47BB323A}" type="presParOf" srcId="{31BD50CA-8DEC-414D-8CDA-075265C32AE8}" destId="{DA9DF947-A4A3-49E8-9854-E1A0C566BEDD}" srcOrd="1" destOrd="0" presId="urn:microsoft.com/office/officeart/2018/2/layout/IconVerticalSolidList"/>
    <dgm:cxn modelId="{61208CC9-227C-4BD2-9A94-350F0B568E11}" type="presParOf" srcId="{31BD50CA-8DEC-414D-8CDA-075265C32AE8}" destId="{04CF05E4-979E-4818-8EA4-BD042A8FD468}" srcOrd="2" destOrd="0" presId="urn:microsoft.com/office/officeart/2018/2/layout/IconVerticalSolidList"/>
    <dgm:cxn modelId="{4CB92C87-3BA4-4F2C-B542-C67ACB2FC26D}" type="presParOf" srcId="{31BD50CA-8DEC-414D-8CDA-075265C32AE8}" destId="{3FE00983-9527-4619-A543-F11A779E77BB}" srcOrd="3" destOrd="0" presId="urn:microsoft.com/office/officeart/2018/2/layout/IconVerticalSolidList"/>
    <dgm:cxn modelId="{2A37B030-2151-477D-900A-25280203B47A}" type="presParOf" srcId="{18451863-3E97-45F5-85A5-333C2DA52DA3}" destId="{BF16B28A-CB92-4593-B7FC-339072877665}" srcOrd="3" destOrd="0" presId="urn:microsoft.com/office/officeart/2018/2/layout/IconVerticalSolidList"/>
    <dgm:cxn modelId="{85DDA26E-46B8-4848-AE84-1057068825BE}" type="presParOf" srcId="{18451863-3E97-45F5-85A5-333C2DA52DA3}" destId="{3A51964F-69BC-463B-9392-1A8E3309A43E}" srcOrd="4" destOrd="0" presId="urn:microsoft.com/office/officeart/2018/2/layout/IconVerticalSolidList"/>
    <dgm:cxn modelId="{89F40144-4055-4B52-99BA-4247A9FC26A7}" type="presParOf" srcId="{3A51964F-69BC-463B-9392-1A8E3309A43E}" destId="{52D27335-E9A6-4E1C-8DEE-0842A9D596F0}" srcOrd="0" destOrd="0" presId="urn:microsoft.com/office/officeart/2018/2/layout/IconVerticalSolidList"/>
    <dgm:cxn modelId="{4794C0EA-FDEB-4845-B6B0-C93B1B69CC3E}" type="presParOf" srcId="{3A51964F-69BC-463B-9392-1A8E3309A43E}" destId="{4C96B0E7-E3AF-477B-A4F3-D2AA3AEE4207}" srcOrd="1" destOrd="0" presId="urn:microsoft.com/office/officeart/2018/2/layout/IconVerticalSolidList"/>
    <dgm:cxn modelId="{76FB0433-D8D0-4875-9E3B-95D7BD1C05C3}" type="presParOf" srcId="{3A51964F-69BC-463B-9392-1A8E3309A43E}" destId="{C71AA7BC-3096-4A3C-B65A-93A98D381CBF}" srcOrd="2" destOrd="0" presId="urn:microsoft.com/office/officeart/2018/2/layout/IconVerticalSolidList"/>
    <dgm:cxn modelId="{91003710-23B4-441D-BD22-91C8B98473B0}" type="presParOf" srcId="{3A51964F-69BC-463B-9392-1A8E3309A43E}" destId="{DC5AE29F-86F7-4220-B13D-F52043E29F3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6EE70-0CAA-463B-B9FD-D26CCCED1884}">
      <dsp:nvSpPr>
        <dsp:cNvPr id="0" name=""/>
        <dsp:cNvSpPr/>
      </dsp:nvSpPr>
      <dsp:spPr>
        <a:xfrm>
          <a:off x="716045" y="355475"/>
          <a:ext cx="1063986" cy="10639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8C5606-1DEE-4979-8F47-DD33443E498F}">
      <dsp:nvSpPr>
        <dsp:cNvPr id="0" name=""/>
        <dsp:cNvSpPr/>
      </dsp:nvSpPr>
      <dsp:spPr>
        <a:xfrm>
          <a:off x="108698" y="1781618"/>
          <a:ext cx="2364415" cy="181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1.  </a:t>
          </a:r>
          <a:r>
            <a:rPr lang="en-US" sz="2000" kern="1200" dirty="0"/>
            <a:t>Rural Health System Redevelopment in </a:t>
          </a:r>
          <a:r>
            <a:rPr lang="en-US" sz="2000" kern="1200" dirty="0" err="1"/>
            <a:t>Tikonko</a:t>
          </a:r>
          <a:r>
            <a:rPr lang="en-US" sz="2000" kern="1200" dirty="0"/>
            <a:t> Chiefdom</a:t>
          </a:r>
          <a:endParaRPr lang="en-US" sz="1500" kern="1200" dirty="0"/>
        </a:p>
      </dsp:txBody>
      <dsp:txXfrm>
        <a:off x="108698" y="1781618"/>
        <a:ext cx="2364415" cy="1810825"/>
      </dsp:txXfrm>
    </dsp:sp>
    <dsp:sp modelId="{55B13505-C421-4ED5-B30F-D88EC3C1E809}">
      <dsp:nvSpPr>
        <dsp:cNvPr id="0" name=""/>
        <dsp:cNvSpPr/>
      </dsp:nvSpPr>
      <dsp:spPr>
        <a:xfrm>
          <a:off x="3494233" y="538181"/>
          <a:ext cx="1063986" cy="10639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F80608-C388-4F6B-AB9E-54E72FF7C664}">
      <dsp:nvSpPr>
        <dsp:cNvPr id="0" name=""/>
        <dsp:cNvSpPr/>
      </dsp:nvSpPr>
      <dsp:spPr>
        <a:xfrm>
          <a:off x="2844019" y="1980681"/>
          <a:ext cx="2364415"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2.  </a:t>
          </a:r>
          <a:r>
            <a:rPr lang="en-US" sz="2000" kern="1200" dirty="0" err="1"/>
            <a:t>Mbaomi</a:t>
          </a:r>
          <a:r>
            <a:rPr lang="en-US" sz="2000" kern="1200" dirty="0"/>
            <a:t> Mothers’ Home, a Maternity Waiting Home in </a:t>
          </a:r>
          <a:r>
            <a:rPr lang="en-US" sz="2000" kern="1200" dirty="0" err="1"/>
            <a:t>Tikonko</a:t>
          </a:r>
          <a:r>
            <a:rPr lang="en-US" sz="2000" kern="1200" dirty="0"/>
            <a:t> Town</a:t>
          </a:r>
        </a:p>
      </dsp:txBody>
      <dsp:txXfrm>
        <a:off x="2844019" y="1980681"/>
        <a:ext cx="2364415" cy="1080000"/>
      </dsp:txXfrm>
    </dsp:sp>
    <dsp:sp modelId="{9CA196CC-9C06-4A2E-A07E-D1DF923D6CFC}">
      <dsp:nvSpPr>
        <dsp:cNvPr id="0" name=""/>
        <dsp:cNvSpPr/>
      </dsp:nvSpPr>
      <dsp:spPr>
        <a:xfrm>
          <a:off x="6272420" y="538181"/>
          <a:ext cx="1063986" cy="10639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542E26-09F6-432E-AD4F-98E24ECBA740}">
      <dsp:nvSpPr>
        <dsp:cNvPr id="0" name=""/>
        <dsp:cNvSpPr/>
      </dsp:nvSpPr>
      <dsp:spPr>
        <a:xfrm>
          <a:off x="5622206" y="1980681"/>
          <a:ext cx="2364415"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3.  Farm/Agriculture</a:t>
          </a:r>
        </a:p>
      </dsp:txBody>
      <dsp:txXfrm>
        <a:off x="5622206" y="1980681"/>
        <a:ext cx="2364415" cy="1080000"/>
      </dsp:txXfrm>
    </dsp:sp>
    <dsp:sp modelId="{9C92A817-F3B5-41C1-B5BB-9A955549B709}">
      <dsp:nvSpPr>
        <dsp:cNvPr id="0" name=""/>
        <dsp:cNvSpPr/>
      </dsp:nvSpPr>
      <dsp:spPr>
        <a:xfrm>
          <a:off x="9050608" y="538181"/>
          <a:ext cx="1063986" cy="10639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E11625-3C96-4EE9-A259-C77B4CCC21E6}">
      <dsp:nvSpPr>
        <dsp:cNvPr id="0" name=""/>
        <dsp:cNvSpPr/>
      </dsp:nvSpPr>
      <dsp:spPr>
        <a:xfrm>
          <a:off x="8400394" y="1980681"/>
          <a:ext cx="2364415"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4.  Children’s Health Program</a:t>
          </a:r>
        </a:p>
      </dsp:txBody>
      <dsp:txXfrm>
        <a:off x="8400394" y="1980681"/>
        <a:ext cx="2364415" cy="108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1A1D8-35B3-4562-9E69-1A64E2F2628E}">
      <dsp:nvSpPr>
        <dsp:cNvPr id="0" name=""/>
        <dsp:cNvSpPr/>
      </dsp:nvSpPr>
      <dsp:spPr>
        <a:xfrm>
          <a:off x="0" y="680"/>
          <a:ext cx="6261100" cy="159346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BD2F52-C3CB-4954-A828-94004818FAAC}">
      <dsp:nvSpPr>
        <dsp:cNvPr id="0" name=""/>
        <dsp:cNvSpPr/>
      </dsp:nvSpPr>
      <dsp:spPr>
        <a:xfrm>
          <a:off x="482021" y="359209"/>
          <a:ext cx="876403" cy="8764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3ED3EA-ECD5-4480-874B-F611B3CD2601}">
      <dsp:nvSpPr>
        <dsp:cNvPr id="0" name=""/>
        <dsp:cNvSpPr/>
      </dsp:nvSpPr>
      <dsp:spPr>
        <a:xfrm>
          <a:off x="1840447" y="680"/>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1066800">
            <a:lnSpc>
              <a:spcPct val="90000"/>
            </a:lnSpc>
            <a:spcBef>
              <a:spcPct val="0"/>
            </a:spcBef>
            <a:spcAft>
              <a:spcPct val="35000"/>
            </a:spcAft>
            <a:buNone/>
          </a:pPr>
          <a:r>
            <a:rPr lang="en-US" sz="2400" kern="1200"/>
            <a:t>Be part of a medical advisory team for RHCI</a:t>
          </a:r>
        </a:p>
      </dsp:txBody>
      <dsp:txXfrm>
        <a:off x="1840447" y="680"/>
        <a:ext cx="4420652" cy="1593460"/>
      </dsp:txXfrm>
    </dsp:sp>
    <dsp:sp modelId="{EEB8FCED-F392-4819-A2DE-28C61B5ACADA}">
      <dsp:nvSpPr>
        <dsp:cNvPr id="0" name=""/>
        <dsp:cNvSpPr/>
      </dsp:nvSpPr>
      <dsp:spPr>
        <a:xfrm>
          <a:off x="0" y="1992507"/>
          <a:ext cx="6261100" cy="159346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DF947-A4A3-49E8-9854-E1A0C566BEDD}">
      <dsp:nvSpPr>
        <dsp:cNvPr id="0" name=""/>
        <dsp:cNvSpPr/>
      </dsp:nvSpPr>
      <dsp:spPr>
        <a:xfrm>
          <a:off x="482021" y="2351035"/>
          <a:ext cx="876403" cy="8764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E00983-9527-4619-A543-F11A779E77BB}">
      <dsp:nvSpPr>
        <dsp:cNvPr id="0" name=""/>
        <dsp:cNvSpPr/>
      </dsp:nvSpPr>
      <dsp:spPr>
        <a:xfrm>
          <a:off x="1840447" y="1992507"/>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1066800">
            <a:lnSpc>
              <a:spcPct val="90000"/>
            </a:lnSpc>
            <a:spcBef>
              <a:spcPct val="0"/>
            </a:spcBef>
            <a:spcAft>
              <a:spcPct val="35000"/>
            </a:spcAft>
            <a:buNone/>
          </a:pPr>
          <a:r>
            <a:rPr lang="en-US" sz="2400" kern="1200"/>
            <a:t>Consider a medical volunteer trip to Tikonko, Sierra Leone in 2020 or 2021 with RHCI</a:t>
          </a:r>
        </a:p>
      </dsp:txBody>
      <dsp:txXfrm>
        <a:off x="1840447" y="1992507"/>
        <a:ext cx="4420652" cy="1593460"/>
      </dsp:txXfrm>
    </dsp:sp>
    <dsp:sp modelId="{52D27335-E9A6-4E1C-8DEE-0842A9D596F0}">
      <dsp:nvSpPr>
        <dsp:cNvPr id="0" name=""/>
        <dsp:cNvSpPr/>
      </dsp:nvSpPr>
      <dsp:spPr>
        <a:xfrm>
          <a:off x="0" y="3984333"/>
          <a:ext cx="6261100" cy="159346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6B0E7-E3AF-477B-A4F3-D2AA3AEE4207}">
      <dsp:nvSpPr>
        <dsp:cNvPr id="0" name=""/>
        <dsp:cNvSpPr/>
      </dsp:nvSpPr>
      <dsp:spPr>
        <a:xfrm>
          <a:off x="482021" y="4342861"/>
          <a:ext cx="876403" cy="8764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AE29F-86F7-4220-B13D-F52043E29F3D}">
      <dsp:nvSpPr>
        <dsp:cNvPr id="0" name=""/>
        <dsp:cNvSpPr/>
      </dsp:nvSpPr>
      <dsp:spPr>
        <a:xfrm>
          <a:off x="1840447" y="3984333"/>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1066800">
            <a:lnSpc>
              <a:spcPct val="90000"/>
            </a:lnSpc>
            <a:spcBef>
              <a:spcPct val="0"/>
            </a:spcBef>
            <a:spcAft>
              <a:spcPct val="35000"/>
            </a:spcAft>
            <a:buNone/>
          </a:pPr>
          <a:r>
            <a:rPr lang="en-US" sz="2400" kern="1200"/>
            <a:t>Assist with fund development to support RHCI’s Programs</a:t>
          </a:r>
        </a:p>
      </dsp:txBody>
      <dsp:txXfrm>
        <a:off x="1840447" y="3984333"/>
        <a:ext cx="4420652" cy="159346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BF902-FCF6-EE48-A678-478CAE636449}" type="datetimeFigureOut">
              <a:rPr lang="en-US" smtClean="0"/>
              <a:t>9/27/19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0C7EC-928A-B146-9745-C417C83B26CD}" type="slidenum">
              <a:rPr lang="en-US" smtClean="0"/>
              <a:t>‹#›</a:t>
            </a:fld>
            <a:endParaRPr lang="en-US"/>
          </a:p>
        </p:txBody>
      </p:sp>
    </p:spTree>
    <p:extLst>
      <p:ext uri="{BB962C8B-B14F-4D97-AF65-F5344CB8AC3E}">
        <p14:creationId xmlns:p14="http://schemas.microsoft.com/office/powerpoint/2010/main" val="3743761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C7EC-928A-B146-9745-C417C83B26CD}" type="slidenum">
              <a:rPr lang="en-US" smtClean="0"/>
              <a:t>1</a:t>
            </a:fld>
            <a:endParaRPr lang="en-US"/>
          </a:p>
        </p:txBody>
      </p:sp>
    </p:spTree>
    <p:extLst>
      <p:ext uri="{BB962C8B-B14F-4D97-AF65-F5344CB8AC3E}">
        <p14:creationId xmlns:p14="http://schemas.microsoft.com/office/powerpoint/2010/main" val="1052614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mortality is measured by the per cent of children who were born alive but died before age 5.  Sierra Leone is currently at ~11%.</a:t>
            </a:r>
          </a:p>
          <a:p>
            <a:r>
              <a:rPr lang="en-US" dirty="0"/>
              <a:t>In the USA, 6.6 die per 1000 or  0.6% (less than one percent)</a:t>
            </a:r>
          </a:p>
        </p:txBody>
      </p:sp>
      <p:sp>
        <p:nvSpPr>
          <p:cNvPr id="4" name="Slide Number Placeholder 3"/>
          <p:cNvSpPr>
            <a:spLocks noGrp="1"/>
          </p:cNvSpPr>
          <p:nvPr>
            <p:ph type="sldNum" sz="quarter" idx="5"/>
          </p:nvPr>
        </p:nvSpPr>
        <p:spPr/>
        <p:txBody>
          <a:bodyPr/>
          <a:lstStyle/>
          <a:p>
            <a:fld id="{2680C7EC-928A-B146-9745-C417C83B26CD}" type="slidenum">
              <a:rPr lang="en-US" smtClean="0"/>
              <a:t>13</a:t>
            </a:fld>
            <a:endParaRPr lang="en-US"/>
          </a:p>
        </p:txBody>
      </p:sp>
    </p:spTree>
    <p:extLst>
      <p:ext uri="{BB962C8B-B14F-4D97-AF65-F5344CB8AC3E}">
        <p14:creationId xmlns:p14="http://schemas.microsoft.com/office/powerpoint/2010/main" val="3686707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C7EC-928A-B146-9745-C417C83B26CD}" type="slidenum">
              <a:rPr lang="en-US" smtClean="0"/>
              <a:t>14</a:t>
            </a:fld>
            <a:endParaRPr lang="en-US"/>
          </a:p>
        </p:txBody>
      </p:sp>
    </p:spTree>
    <p:extLst>
      <p:ext uri="{BB962C8B-B14F-4D97-AF65-F5344CB8AC3E}">
        <p14:creationId xmlns:p14="http://schemas.microsoft.com/office/powerpoint/2010/main" val="80790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actors in the vast field of Global Health?  There are many and this list gives you a brief overview of some of them.  </a:t>
            </a:r>
          </a:p>
        </p:txBody>
      </p:sp>
      <p:sp>
        <p:nvSpPr>
          <p:cNvPr id="4" name="Slide Number Placeholder 3"/>
          <p:cNvSpPr>
            <a:spLocks noGrp="1"/>
          </p:cNvSpPr>
          <p:nvPr>
            <p:ph type="sldNum" sz="quarter" idx="5"/>
          </p:nvPr>
        </p:nvSpPr>
        <p:spPr/>
        <p:txBody>
          <a:bodyPr/>
          <a:lstStyle/>
          <a:p>
            <a:fld id="{2680C7EC-928A-B146-9745-C417C83B26CD}" type="slidenum">
              <a:rPr lang="en-US" smtClean="0"/>
              <a:t>15</a:t>
            </a:fld>
            <a:endParaRPr lang="en-US"/>
          </a:p>
        </p:txBody>
      </p:sp>
    </p:spTree>
    <p:extLst>
      <p:ext uri="{BB962C8B-B14F-4D97-AF65-F5344CB8AC3E}">
        <p14:creationId xmlns:p14="http://schemas.microsoft.com/office/powerpoint/2010/main" val="714968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poor or developing countries, more of the deaths are caused by communicable (or infectious) diseases.  See the list of the top 10 causes of death in Sierra </a:t>
            </a:r>
            <a:r>
              <a:rPr lang="en-US" dirty="0" err="1"/>
              <a:t>leone</a:t>
            </a:r>
            <a:r>
              <a:rPr lang="en-US" dirty="0"/>
              <a:t>.  As countries develop and life expectancy increases, more of the deaths are caused by NON-Communicable diseases such as Heart disease or cancer.  </a:t>
            </a:r>
          </a:p>
          <a:p>
            <a:endParaRPr lang="en-US" dirty="0"/>
          </a:p>
          <a:p>
            <a:r>
              <a:rPr lang="en-US" dirty="0"/>
              <a:t>In contrast in US , the cause of death is more likely to be NON communicable diseases. </a:t>
            </a:r>
          </a:p>
          <a:p>
            <a:r>
              <a:rPr lang="en-US" sz="1200" b="0" i="0" u="none" strike="noStrike" kern="1200" dirty="0">
                <a:solidFill>
                  <a:schemeClr val="tx1"/>
                </a:solidFill>
                <a:effectLst/>
                <a:latin typeface="+mn-lt"/>
                <a:ea typeface="+mn-ea"/>
                <a:cs typeface="+mn-cs"/>
              </a:rPr>
              <a:t>Heart disease. The deadliest disease in America.; Cancer. ... Septicemia. ... </a:t>
            </a:r>
          </a:p>
          <a:p>
            <a:r>
              <a:rPr lang="en-US" sz="1200" b="0" i="0" u="none" strike="noStrike" kern="1200" dirty="0">
                <a:solidFill>
                  <a:schemeClr val="tx1"/>
                </a:solidFill>
                <a:effectLst/>
                <a:latin typeface="+mn-lt"/>
                <a:ea typeface="+mn-ea"/>
                <a:cs typeface="+mn-cs"/>
              </a:rPr>
              <a:t>Chronic lower respiratory disease. ... Stroke. ... Unintentional injuries. ... Alzheimer's disease. ... Diabetes. ...</a:t>
            </a:r>
          </a:p>
          <a:p>
            <a:endParaRPr lang="en-US" dirty="0"/>
          </a:p>
        </p:txBody>
      </p:sp>
      <p:sp>
        <p:nvSpPr>
          <p:cNvPr id="4" name="Slide Number Placeholder 3"/>
          <p:cNvSpPr>
            <a:spLocks noGrp="1"/>
          </p:cNvSpPr>
          <p:nvPr>
            <p:ph type="sldNum" sz="quarter" idx="5"/>
          </p:nvPr>
        </p:nvSpPr>
        <p:spPr/>
        <p:txBody>
          <a:bodyPr/>
          <a:lstStyle/>
          <a:p>
            <a:fld id="{2680C7EC-928A-B146-9745-C417C83B26CD}" type="slidenum">
              <a:rPr lang="en-US" smtClean="0"/>
              <a:t>16</a:t>
            </a:fld>
            <a:endParaRPr lang="en-US"/>
          </a:p>
        </p:txBody>
      </p:sp>
    </p:spTree>
    <p:extLst>
      <p:ext uri="{BB962C8B-B14F-4D97-AF65-F5344CB8AC3E}">
        <p14:creationId xmlns:p14="http://schemas.microsoft.com/office/powerpoint/2010/main" val="1751209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the Gates Foundation, a major player in Global Health, came out with a report and this is a quote from their website.  </a:t>
            </a:r>
          </a:p>
        </p:txBody>
      </p:sp>
      <p:sp>
        <p:nvSpPr>
          <p:cNvPr id="4" name="Slide Number Placeholder 3"/>
          <p:cNvSpPr>
            <a:spLocks noGrp="1"/>
          </p:cNvSpPr>
          <p:nvPr>
            <p:ph type="sldNum" sz="quarter" idx="5"/>
          </p:nvPr>
        </p:nvSpPr>
        <p:spPr/>
        <p:txBody>
          <a:bodyPr/>
          <a:lstStyle/>
          <a:p>
            <a:fld id="{2680C7EC-928A-B146-9745-C417C83B26CD}" type="slidenum">
              <a:rPr lang="en-US" smtClean="0"/>
              <a:t>17</a:t>
            </a:fld>
            <a:endParaRPr lang="en-US"/>
          </a:p>
        </p:txBody>
      </p:sp>
    </p:spTree>
    <p:extLst>
      <p:ext uri="{BB962C8B-B14F-4D97-AF65-F5344CB8AC3E}">
        <p14:creationId xmlns:p14="http://schemas.microsoft.com/office/powerpoint/2010/main" val="18208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to focus on Sierra Leone and RHCI’s work there. </a:t>
            </a:r>
          </a:p>
          <a:p>
            <a:r>
              <a:rPr lang="en-US" dirty="0"/>
              <a:t>Does everyone know where Sierra Leone is located?  </a:t>
            </a:r>
          </a:p>
          <a:p>
            <a:r>
              <a:rPr lang="en-US" dirty="0"/>
              <a:t>Where in Sierra Leone does RHCI Work?  </a:t>
            </a:r>
          </a:p>
        </p:txBody>
      </p:sp>
      <p:sp>
        <p:nvSpPr>
          <p:cNvPr id="4" name="Slide Number Placeholder 3"/>
          <p:cNvSpPr>
            <a:spLocks noGrp="1"/>
          </p:cNvSpPr>
          <p:nvPr>
            <p:ph type="sldNum" sz="quarter" idx="5"/>
          </p:nvPr>
        </p:nvSpPr>
        <p:spPr/>
        <p:txBody>
          <a:bodyPr/>
          <a:lstStyle/>
          <a:p>
            <a:fld id="{2680C7EC-928A-B146-9745-C417C83B26CD}" type="slidenum">
              <a:rPr lang="en-US" smtClean="0"/>
              <a:t>18</a:t>
            </a:fld>
            <a:endParaRPr lang="en-US"/>
          </a:p>
        </p:txBody>
      </p:sp>
    </p:spTree>
    <p:extLst>
      <p:ext uri="{BB962C8B-B14F-4D97-AF65-F5344CB8AC3E}">
        <p14:creationId xmlns:p14="http://schemas.microsoft.com/office/powerpoint/2010/main" val="2074256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expectancy is low in Sierra Leone, close to 30 years less than in the US.  </a:t>
            </a:r>
          </a:p>
          <a:p>
            <a:endParaRPr lang="en-US" dirty="0"/>
          </a:p>
        </p:txBody>
      </p:sp>
      <p:sp>
        <p:nvSpPr>
          <p:cNvPr id="4" name="Slide Number Placeholder 3"/>
          <p:cNvSpPr>
            <a:spLocks noGrp="1"/>
          </p:cNvSpPr>
          <p:nvPr>
            <p:ph type="sldNum" sz="quarter" idx="5"/>
          </p:nvPr>
        </p:nvSpPr>
        <p:spPr/>
        <p:txBody>
          <a:bodyPr/>
          <a:lstStyle/>
          <a:p>
            <a:fld id="{2680C7EC-928A-B146-9745-C417C83B26CD}" type="slidenum">
              <a:rPr lang="en-US" smtClean="0"/>
              <a:t>19</a:t>
            </a:fld>
            <a:endParaRPr lang="en-US"/>
          </a:p>
        </p:txBody>
      </p:sp>
    </p:spTree>
    <p:extLst>
      <p:ext uri="{BB962C8B-B14F-4D97-AF65-F5344CB8AC3E}">
        <p14:creationId xmlns:p14="http://schemas.microsoft.com/office/powerpoint/2010/main" val="361237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RHCI was founded in 2011 by Alice </a:t>
            </a:r>
            <a:r>
              <a:rPr lang="en-US" dirty="0" err="1"/>
              <a:t>Karpeh</a:t>
            </a:r>
            <a:r>
              <a:rPr lang="en-US" dirty="0"/>
              <a:t>, her friends in the SL community and other committed health care workers.  </a:t>
            </a:r>
          </a:p>
          <a:p>
            <a:r>
              <a:rPr lang="en-US" dirty="0"/>
              <a:t>Read Mission.</a:t>
            </a:r>
          </a:p>
          <a:p>
            <a:r>
              <a:rPr lang="en-US" dirty="0"/>
              <a:t>RHCI is working on development, with the goal of improving health.</a:t>
            </a:r>
          </a:p>
          <a:p>
            <a:endParaRPr lang="en-US" dirty="0"/>
          </a:p>
        </p:txBody>
      </p:sp>
      <p:sp>
        <p:nvSpPr>
          <p:cNvPr id="4" name="Slide Number Placeholder 3"/>
          <p:cNvSpPr>
            <a:spLocks noGrp="1"/>
          </p:cNvSpPr>
          <p:nvPr>
            <p:ph type="sldNum" sz="quarter" idx="5"/>
          </p:nvPr>
        </p:nvSpPr>
        <p:spPr/>
        <p:txBody>
          <a:bodyPr/>
          <a:lstStyle/>
          <a:p>
            <a:fld id="{2680C7EC-928A-B146-9745-C417C83B26CD}" type="slidenum">
              <a:rPr lang="en-US" smtClean="0"/>
              <a:t>20</a:t>
            </a:fld>
            <a:endParaRPr lang="en-US"/>
          </a:p>
        </p:txBody>
      </p:sp>
    </p:spTree>
    <p:extLst>
      <p:ext uri="{BB962C8B-B14F-4D97-AF65-F5344CB8AC3E}">
        <p14:creationId xmlns:p14="http://schemas.microsoft.com/office/powerpoint/2010/main" val="374681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C7EC-928A-B146-9745-C417C83B26CD}" type="slidenum">
              <a:rPr lang="en-US" smtClean="0"/>
              <a:t>21</a:t>
            </a:fld>
            <a:endParaRPr lang="en-US"/>
          </a:p>
        </p:txBody>
      </p:sp>
    </p:spTree>
    <p:extLst>
      <p:ext uri="{BB962C8B-B14F-4D97-AF65-F5344CB8AC3E}">
        <p14:creationId xmlns:p14="http://schemas.microsoft.com/office/powerpoint/2010/main" val="433065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Also could be called ”HEALTH SYSTEM STRENGTHENING”</a:t>
            </a:r>
          </a:p>
        </p:txBody>
      </p:sp>
      <p:sp>
        <p:nvSpPr>
          <p:cNvPr id="4" name="Slide Number Placeholder 3"/>
          <p:cNvSpPr>
            <a:spLocks noGrp="1"/>
          </p:cNvSpPr>
          <p:nvPr>
            <p:ph type="sldNum" sz="quarter" idx="5"/>
          </p:nvPr>
        </p:nvSpPr>
        <p:spPr/>
        <p:txBody>
          <a:bodyPr/>
          <a:lstStyle/>
          <a:p>
            <a:fld id="{2680C7EC-928A-B146-9745-C417C83B26CD}" type="slidenum">
              <a:rPr lang="en-US" smtClean="0"/>
              <a:t>22</a:t>
            </a:fld>
            <a:endParaRPr lang="en-US"/>
          </a:p>
        </p:txBody>
      </p:sp>
    </p:spTree>
    <p:extLst>
      <p:ext uri="{BB962C8B-B14F-4D97-AF65-F5344CB8AC3E}">
        <p14:creationId xmlns:p14="http://schemas.microsoft.com/office/powerpoint/2010/main" val="189713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all of you.  My presentation with provide an overview of Global Health and then focus more specifically on rural Sierra Leone.  </a:t>
            </a:r>
          </a:p>
          <a:p>
            <a:endParaRPr lang="en-US" dirty="0"/>
          </a:p>
          <a:p>
            <a:r>
              <a:rPr lang="en-US" dirty="0"/>
              <a:t>I am currently the volunteer E. D. of RHCI and have had the privilege of traveling to </a:t>
            </a:r>
            <a:r>
              <a:rPr lang="en-US" dirty="0" err="1"/>
              <a:t>Tikonko</a:t>
            </a:r>
            <a:r>
              <a:rPr lang="en-US" dirty="0"/>
              <a:t> in Sierra Leone five times over the past 6 years.  My experiences there have been life-changing and it is my passion to do all I can for as long as I can to empower the health care workers in the </a:t>
            </a:r>
            <a:r>
              <a:rPr lang="en-US" dirty="0" err="1"/>
              <a:t>Tikonko</a:t>
            </a:r>
            <a:r>
              <a:rPr lang="en-US" dirty="0"/>
              <a:t> Chiefdom to provide better health care for their communities.    </a:t>
            </a:r>
          </a:p>
        </p:txBody>
      </p:sp>
      <p:sp>
        <p:nvSpPr>
          <p:cNvPr id="4" name="Slide Number Placeholder 3"/>
          <p:cNvSpPr>
            <a:spLocks noGrp="1"/>
          </p:cNvSpPr>
          <p:nvPr>
            <p:ph type="sldNum" sz="quarter" idx="5"/>
          </p:nvPr>
        </p:nvSpPr>
        <p:spPr/>
        <p:txBody>
          <a:bodyPr/>
          <a:lstStyle/>
          <a:p>
            <a:fld id="{2680C7EC-928A-B146-9745-C417C83B26CD}" type="slidenum">
              <a:rPr lang="en-US" smtClean="0"/>
              <a:t>4</a:t>
            </a:fld>
            <a:endParaRPr lang="en-US"/>
          </a:p>
        </p:txBody>
      </p:sp>
    </p:spTree>
    <p:extLst>
      <p:ext uri="{BB962C8B-B14F-4D97-AF65-F5344CB8AC3E}">
        <p14:creationId xmlns:p14="http://schemas.microsoft.com/office/powerpoint/2010/main" val="2799415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First program is Health system development and strengthening.</a:t>
            </a:r>
          </a:p>
          <a:p>
            <a:r>
              <a:rPr lang="en-US" dirty="0"/>
              <a:t>We do this through trainings , providing transportation for people needing health care, donations of medical supplies and other support for three health units, with plans to expand this fall to a 4</a:t>
            </a:r>
            <a:r>
              <a:rPr lang="en-US" baseline="30000" dirty="0"/>
              <a:t>th</a:t>
            </a:r>
            <a:r>
              <a:rPr lang="en-US" dirty="0"/>
              <a:t> health </a:t>
            </a:r>
            <a:r>
              <a:rPr lang="en-US" dirty="0" err="1"/>
              <a:t>clini</a:t>
            </a:r>
            <a:r>
              <a:rPr lang="en-US" dirty="0"/>
              <a:t>.</a:t>
            </a:r>
          </a:p>
        </p:txBody>
      </p:sp>
      <p:sp>
        <p:nvSpPr>
          <p:cNvPr id="4" name="Slide Number Placeholder 3"/>
          <p:cNvSpPr>
            <a:spLocks noGrp="1"/>
          </p:cNvSpPr>
          <p:nvPr>
            <p:ph type="sldNum" sz="quarter" idx="5"/>
          </p:nvPr>
        </p:nvSpPr>
        <p:spPr/>
        <p:txBody>
          <a:bodyPr/>
          <a:lstStyle/>
          <a:p>
            <a:fld id="{2680C7EC-928A-B146-9745-C417C83B26CD}" type="slidenum">
              <a:rPr lang="en-US" smtClean="0"/>
              <a:t>23</a:t>
            </a:fld>
            <a:endParaRPr lang="en-US"/>
          </a:p>
        </p:txBody>
      </p:sp>
    </p:spTree>
    <p:extLst>
      <p:ext uri="{BB962C8B-B14F-4D97-AF65-F5344CB8AC3E}">
        <p14:creationId xmlns:p14="http://schemas.microsoft.com/office/powerpoint/2010/main" val="5552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program is the </a:t>
            </a:r>
            <a:r>
              <a:rPr lang="en-US" dirty="0" err="1"/>
              <a:t>Mbaomi</a:t>
            </a:r>
            <a:r>
              <a:rPr lang="en-US" dirty="0"/>
              <a:t> Mother’s Home;  Read slide</a:t>
            </a:r>
          </a:p>
          <a:p>
            <a:r>
              <a:rPr lang="en-US" dirty="0"/>
              <a:t>Over 340 pregnant women have stayed there and maternal mortality has been zero. </a:t>
            </a:r>
          </a:p>
        </p:txBody>
      </p:sp>
      <p:sp>
        <p:nvSpPr>
          <p:cNvPr id="4" name="Slide Number Placeholder 3"/>
          <p:cNvSpPr>
            <a:spLocks noGrp="1"/>
          </p:cNvSpPr>
          <p:nvPr>
            <p:ph type="sldNum" sz="quarter" idx="5"/>
          </p:nvPr>
        </p:nvSpPr>
        <p:spPr/>
        <p:txBody>
          <a:bodyPr/>
          <a:lstStyle/>
          <a:p>
            <a:fld id="{2680C7EC-928A-B146-9745-C417C83B26CD}" type="slidenum">
              <a:rPr lang="en-US" smtClean="0"/>
              <a:t>24</a:t>
            </a:fld>
            <a:endParaRPr lang="en-US"/>
          </a:p>
        </p:txBody>
      </p:sp>
    </p:spTree>
    <p:extLst>
      <p:ext uri="{BB962C8B-B14F-4D97-AF65-F5344CB8AC3E}">
        <p14:creationId xmlns:p14="http://schemas.microsoft.com/office/powerpoint/2010/main" val="4278704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children’s health program includes a malnutrition program, …..read slide…..</a:t>
            </a:r>
          </a:p>
        </p:txBody>
      </p:sp>
      <p:sp>
        <p:nvSpPr>
          <p:cNvPr id="4" name="Slide Number Placeholder 3"/>
          <p:cNvSpPr>
            <a:spLocks noGrp="1"/>
          </p:cNvSpPr>
          <p:nvPr>
            <p:ph type="sldNum" sz="quarter" idx="5"/>
          </p:nvPr>
        </p:nvSpPr>
        <p:spPr/>
        <p:txBody>
          <a:bodyPr/>
          <a:lstStyle/>
          <a:p>
            <a:fld id="{2680C7EC-928A-B146-9745-C417C83B26CD}" type="slidenum">
              <a:rPr lang="en-US" smtClean="0"/>
              <a:t>25</a:t>
            </a:fld>
            <a:endParaRPr lang="en-US"/>
          </a:p>
        </p:txBody>
      </p:sp>
    </p:spTree>
    <p:extLst>
      <p:ext uri="{BB962C8B-B14F-4D97-AF65-F5344CB8AC3E}">
        <p14:creationId xmlns:p14="http://schemas.microsoft.com/office/powerpoint/2010/main" val="4094986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C7EC-928A-B146-9745-C417C83B26CD}" type="slidenum">
              <a:rPr lang="en-US" smtClean="0"/>
              <a:t>26</a:t>
            </a:fld>
            <a:endParaRPr lang="en-US"/>
          </a:p>
        </p:txBody>
      </p:sp>
    </p:spTree>
    <p:extLst>
      <p:ext uri="{BB962C8B-B14F-4D97-AF65-F5344CB8AC3E}">
        <p14:creationId xmlns:p14="http://schemas.microsoft.com/office/powerpoint/2010/main" val="3419352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C7EC-928A-B146-9745-C417C83B26CD}" type="slidenum">
              <a:rPr lang="en-US" smtClean="0"/>
              <a:t>27</a:t>
            </a:fld>
            <a:endParaRPr lang="en-US"/>
          </a:p>
        </p:txBody>
      </p:sp>
    </p:spTree>
    <p:extLst>
      <p:ext uri="{BB962C8B-B14F-4D97-AF65-F5344CB8AC3E}">
        <p14:creationId xmlns:p14="http://schemas.microsoft.com/office/powerpoint/2010/main" val="2046296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C7EC-928A-B146-9745-C417C83B26CD}" type="slidenum">
              <a:rPr lang="en-US" smtClean="0"/>
              <a:t>29</a:t>
            </a:fld>
            <a:endParaRPr lang="en-US"/>
          </a:p>
        </p:txBody>
      </p:sp>
    </p:spTree>
    <p:extLst>
      <p:ext uri="{BB962C8B-B14F-4D97-AF65-F5344CB8AC3E}">
        <p14:creationId xmlns:p14="http://schemas.microsoft.com/office/powerpoint/2010/main" val="131239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is from rural Sierra Leone, with the mother and baby picture one that I took in January of this year.  The location of the hut on the right </a:t>
            </a:r>
            <a:r>
              <a:rPr lang="en-US" dirty="0" err="1"/>
              <a:t>isJulian</a:t>
            </a:r>
            <a:r>
              <a:rPr lang="en-US" dirty="0"/>
              <a:t>, which is a remote village in the </a:t>
            </a:r>
            <a:r>
              <a:rPr lang="en-US" dirty="0" err="1"/>
              <a:t>Tikonko</a:t>
            </a:r>
            <a:r>
              <a:rPr lang="en-US" dirty="0"/>
              <a:t> Chiefdom that has benefited from RHCI’s work.  </a:t>
            </a:r>
          </a:p>
        </p:txBody>
      </p:sp>
      <p:sp>
        <p:nvSpPr>
          <p:cNvPr id="4" name="Slide Number Placeholder 3"/>
          <p:cNvSpPr>
            <a:spLocks noGrp="1"/>
          </p:cNvSpPr>
          <p:nvPr>
            <p:ph type="sldNum" sz="quarter" idx="5"/>
          </p:nvPr>
        </p:nvSpPr>
        <p:spPr/>
        <p:txBody>
          <a:bodyPr/>
          <a:lstStyle/>
          <a:p>
            <a:fld id="{2680C7EC-928A-B146-9745-C417C83B26CD}" type="slidenum">
              <a:rPr lang="en-US" smtClean="0"/>
              <a:t>5</a:t>
            </a:fld>
            <a:endParaRPr lang="en-US"/>
          </a:p>
        </p:txBody>
      </p:sp>
    </p:spTree>
    <p:extLst>
      <p:ext uri="{BB962C8B-B14F-4D97-AF65-F5344CB8AC3E}">
        <p14:creationId xmlns:p14="http://schemas.microsoft.com/office/powerpoint/2010/main" val="276354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would like to start out with this question.  What is global health?  </a:t>
            </a:r>
          </a:p>
          <a:p>
            <a:r>
              <a:rPr lang="en-US" dirty="0"/>
              <a:t>I’d like each table to take a few minutes to answer this question.  (or ask participants to respond verbally to this question).  </a:t>
            </a:r>
          </a:p>
          <a:p>
            <a:r>
              <a:rPr lang="en-US" dirty="0"/>
              <a:t>List answers.  </a:t>
            </a:r>
          </a:p>
        </p:txBody>
      </p:sp>
      <p:sp>
        <p:nvSpPr>
          <p:cNvPr id="4" name="Slide Number Placeholder 3"/>
          <p:cNvSpPr>
            <a:spLocks noGrp="1"/>
          </p:cNvSpPr>
          <p:nvPr>
            <p:ph type="sldNum" sz="quarter" idx="5"/>
          </p:nvPr>
        </p:nvSpPr>
        <p:spPr/>
        <p:txBody>
          <a:bodyPr/>
          <a:lstStyle/>
          <a:p>
            <a:fld id="{2680C7EC-928A-B146-9745-C417C83B26CD}" type="slidenum">
              <a:rPr lang="en-US" smtClean="0"/>
              <a:t>6</a:t>
            </a:fld>
            <a:endParaRPr lang="en-US"/>
          </a:p>
        </p:txBody>
      </p:sp>
    </p:spTree>
    <p:extLst>
      <p:ext uri="{BB962C8B-B14F-4D97-AF65-F5344CB8AC3E}">
        <p14:creationId xmlns:p14="http://schemas.microsoft.com/office/powerpoint/2010/main" val="2619816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C7EC-928A-B146-9745-C417C83B26CD}" type="slidenum">
              <a:rPr lang="en-US" smtClean="0"/>
              <a:t>7</a:t>
            </a:fld>
            <a:endParaRPr lang="en-US"/>
          </a:p>
        </p:txBody>
      </p:sp>
    </p:spTree>
    <p:extLst>
      <p:ext uri="{BB962C8B-B14F-4D97-AF65-F5344CB8AC3E}">
        <p14:creationId xmlns:p14="http://schemas.microsoft.com/office/powerpoint/2010/main" val="366557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2000, the United Nations developed a set of 8 Millennial development goals that its member states were striving to achieve by 2015.  Much progress was made but many of the goals were not achieved, especially in </a:t>
            </a:r>
            <a:r>
              <a:rPr lang="en-US" dirty="0" err="1"/>
              <a:t>Subsaharan</a:t>
            </a:r>
            <a:r>
              <a:rPr lang="en-US" dirty="0"/>
              <a:t> Africa.  Such as a substantial. decrease in maternal and child mortality.</a:t>
            </a:r>
          </a:p>
          <a:p>
            <a:endParaRPr lang="en-US" dirty="0"/>
          </a:p>
          <a:p>
            <a:r>
              <a:rPr lang="en-US" dirty="0"/>
              <a:t>The New UN goals are called the Sustainable Development Goals, and they are illustrated in this slide.  #3 is the primary goal that RHCI is working on, but as you can see all of these goals have a direct or impact on good health and well-being.  </a:t>
            </a:r>
          </a:p>
        </p:txBody>
      </p:sp>
      <p:sp>
        <p:nvSpPr>
          <p:cNvPr id="4" name="Slide Number Placeholder 3"/>
          <p:cNvSpPr>
            <a:spLocks noGrp="1"/>
          </p:cNvSpPr>
          <p:nvPr>
            <p:ph type="sldNum" sz="quarter" idx="5"/>
          </p:nvPr>
        </p:nvSpPr>
        <p:spPr/>
        <p:txBody>
          <a:bodyPr/>
          <a:lstStyle/>
          <a:p>
            <a:fld id="{2680C7EC-928A-B146-9745-C417C83B26CD}" type="slidenum">
              <a:rPr lang="en-US" smtClean="0"/>
              <a:t>8</a:t>
            </a:fld>
            <a:endParaRPr lang="en-US"/>
          </a:p>
        </p:txBody>
      </p:sp>
    </p:spTree>
    <p:extLst>
      <p:ext uri="{BB962C8B-B14F-4D97-AF65-F5344CB8AC3E}">
        <p14:creationId xmlns:p14="http://schemas.microsoft.com/office/powerpoint/2010/main" val="3892682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show a short video by Dr. Hans </a:t>
            </a:r>
            <a:r>
              <a:rPr lang="en-US" dirty="0" err="1"/>
              <a:t>Rosling</a:t>
            </a:r>
            <a:r>
              <a:rPr lang="en-US" dirty="0"/>
              <a:t>,  He was a Swedish Physician and global health authority, having worked in Mozambique, India, and DRC.  He developed </a:t>
            </a:r>
            <a:r>
              <a:rPr lang="en-US" dirty="0" err="1"/>
              <a:t>Gapminder</a:t>
            </a:r>
            <a:r>
              <a:rPr lang="en-US" dirty="0"/>
              <a:t> </a:t>
            </a:r>
            <a:r>
              <a:rPr lang="en-US" dirty="0" err="1"/>
              <a:t>wjhich</a:t>
            </a:r>
            <a:r>
              <a:rPr lang="en-US" dirty="0"/>
              <a:t> uses global health information and transforms it visually to help understand it better.  In this video he will talk about income (or wealth) and life expectancy (which is a marker for how healthy one is.  </a:t>
            </a:r>
          </a:p>
          <a:p>
            <a:r>
              <a:rPr lang="en-US" dirty="0"/>
              <a:t>Any </a:t>
            </a:r>
            <a:r>
              <a:rPr lang="en-US" dirty="0" err="1"/>
              <a:t>commnets</a:t>
            </a:r>
            <a:r>
              <a:rPr lang="en-US" dirty="0"/>
              <a:t> on the video?  Sierra Leone is one </a:t>
            </a:r>
            <a:r>
              <a:rPr lang="en-US" dirty="0" err="1"/>
              <a:t>fo</a:t>
            </a:r>
            <a:r>
              <a:rPr lang="en-US" dirty="0"/>
              <a:t> the blue dots and US one of the Green.  </a:t>
            </a:r>
          </a:p>
        </p:txBody>
      </p:sp>
      <p:sp>
        <p:nvSpPr>
          <p:cNvPr id="4" name="Slide Number Placeholder 3"/>
          <p:cNvSpPr>
            <a:spLocks noGrp="1"/>
          </p:cNvSpPr>
          <p:nvPr>
            <p:ph type="sldNum" sz="quarter" idx="5"/>
          </p:nvPr>
        </p:nvSpPr>
        <p:spPr/>
        <p:txBody>
          <a:bodyPr/>
          <a:lstStyle/>
          <a:p>
            <a:fld id="{2680C7EC-928A-B146-9745-C417C83B26CD}" type="slidenum">
              <a:rPr lang="en-US" smtClean="0"/>
              <a:t>10</a:t>
            </a:fld>
            <a:endParaRPr lang="en-US"/>
          </a:p>
        </p:txBody>
      </p:sp>
    </p:spTree>
    <p:extLst>
      <p:ext uri="{BB962C8B-B14F-4D97-AF65-F5344CB8AC3E}">
        <p14:creationId xmlns:p14="http://schemas.microsoft.com/office/powerpoint/2010/main" val="2915771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also illustrates the state of the world through the Human Development ranking.   The higher the rank (or closer to one) the better the development of the country, so you can see the dark green is the US, Canada, Western Europe, Australia, Japan, and New Zealand.  The number is based on education, income, and life expectancy.  The darker the red the worse the ranking, with Sierra Leone ranking 184 of 189 in 2017.  </a:t>
            </a:r>
          </a:p>
        </p:txBody>
      </p:sp>
      <p:sp>
        <p:nvSpPr>
          <p:cNvPr id="4" name="Slide Number Placeholder 3"/>
          <p:cNvSpPr>
            <a:spLocks noGrp="1"/>
          </p:cNvSpPr>
          <p:nvPr>
            <p:ph type="sldNum" sz="quarter" idx="5"/>
          </p:nvPr>
        </p:nvSpPr>
        <p:spPr/>
        <p:txBody>
          <a:bodyPr/>
          <a:lstStyle/>
          <a:p>
            <a:fld id="{2680C7EC-928A-B146-9745-C417C83B26CD}" type="slidenum">
              <a:rPr lang="en-US" smtClean="0"/>
              <a:t>11</a:t>
            </a:fld>
            <a:endParaRPr lang="en-US"/>
          </a:p>
        </p:txBody>
      </p:sp>
    </p:spTree>
    <p:extLst>
      <p:ext uri="{BB962C8B-B14F-4D97-AF65-F5344CB8AC3E}">
        <p14:creationId xmlns:p14="http://schemas.microsoft.com/office/powerpoint/2010/main" val="7561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world there is a vast difference in the maternal mortality rate.  The light pink countries have the lowest maternal mortality, and the darker the color, the higher the rate.  Note on the bottom the numbers for Sierra Leone:  This rank is based on number of women dying per 100,000 live births.  </a:t>
            </a:r>
          </a:p>
          <a:p>
            <a:endParaRPr lang="en-US" dirty="0"/>
          </a:p>
          <a:p>
            <a:r>
              <a:rPr lang="en-US" dirty="0"/>
              <a:t>In the US, the MMR is 25/100,000. Sierra Leone’s Maternal mortality rate is 45 times higher (or 4500% more)</a:t>
            </a:r>
          </a:p>
        </p:txBody>
      </p:sp>
      <p:sp>
        <p:nvSpPr>
          <p:cNvPr id="4" name="Slide Number Placeholder 3"/>
          <p:cNvSpPr>
            <a:spLocks noGrp="1"/>
          </p:cNvSpPr>
          <p:nvPr>
            <p:ph type="sldNum" sz="quarter" idx="5"/>
          </p:nvPr>
        </p:nvSpPr>
        <p:spPr/>
        <p:txBody>
          <a:bodyPr/>
          <a:lstStyle/>
          <a:p>
            <a:fld id="{2680C7EC-928A-B146-9745-C417C83B26CD}" type="slidenum">
              <a:rPr lang="en-US" smtClean="0"/>
              <a:t>12</a:t>
            </a:fld>
            <a:endParaRPr lang="en-US"/>
          </a:p>
        </p:txBody>
      </p:sp>
    </p:spTree>
    <p:extLst>
      <p:ext uri="{BB962C8B-B14F-4D97-AF65-F5344CB8AC3E}">
        <p14:creationId xmlns:p14="http://schemas.microsoft.com/office/powerpoint/2010/main" val="3759936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9/27/19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9/27/19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9/27/19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9/27/19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9/27/19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9/27/19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9/27/19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ourworldindata.org/grapher/human-development-index?time=1980..2017"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9.tiff"/><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894A-29CB-7241-BFF6-9BA03DF7BBA1}"/>
              </a:ext>
            </a:extLst>
          </p:cNvPr>
          <p:cNvSpPr>
            <a:spLocks noGrp="1"/>
          </p:cNvSpPr>
          <p:nvPr>
            <p:ph type="title"/>
          </p:nvPr>
        </p:nvSpPr>
        <p:spPr/>
        <p:txBody>
          <a:bodyPr/>
          <a:lstStyle/>
          <a:p>
            <a:r>
              <a:rPr lang="en-US" dirty="0"/>
              <a:t>Global Health (GH) Roundtable Schedule</a:t>
            </a:r>
          </a:p>
        </p:txBody>
      </p:sp>
      <p:sp>
        <p:nvSpPr>
          <p:cNvPr id="3" name="Content Placeholder 2">
            <a:extLst>
              <a:ext uri="{FF2B5EF4-FFF2-40B4-BE49-F238E27FC236}">
                <a16:creationId xmlns:a16="http://schemas.microsoft.com/office/drawing/2014/main" id="{148F0E8F-2C2B-954E-AC84-200D40081D03}"/>
              </a:ext>
            </a:extLst>
          </p:cNvPr>
          <p:cNvSpPr>
            <a:spLocks noGrp="1"/>
          </p:cNvSpPr>
          <p:nvPr>
            <p:ph idx="1"/>
          </p:nvPr>
        </p:nvSpPr>
        <p:spPr>
          <a:xfrm>
            <a:off x="680321" y="2029522"/>
            <a:ext cx="10590191" cy="4538545"/>
          </a:xfrm>
        </p:spPr>
        <p:txBody>
          <a:bodyPr>
            <a:normAutofit/>
          </a:bodyPr>
          <a:lstStyle/>
          <a:p>
            <a:r>
              <a:rPr lang="en-US" dirty="0"/>
              <a:t>2:00 to 2:30 Reception </a:t>
            </a:r>
          </a:p>
          <a:p>
            <a:r>
              <a:rPr lang="en-US" dirty="0"/>
              <a:t>2:30 to 2:40 Welcome by Maggie and Introduce Panel </a:t>
            </a:r>
          </a:p>
          <a:p>
            <a:r>
              <a:rPr lang="en-US" dirty="0"/>
              <a:t>2:40-2:50 Each person introduce self and what is their connection to GH</a:t>
            </a:r>
          </a:p>
          <a:p>
            <a:r>
              <a:rPr lang="en-US" dirty="0"/>
              <a:t>2:50 to 3:10 Carol-Global Health + RHCI and SL</a:t>
            </a:r>
          </a:p>
          <a:p>
            <a:r>
              <a:rPr lang="en-US" dirty="0"/>
              <a:t>3:15 – 3:55--Panel discussion and Q and A </a:t>
            </a:r>
          </a:p>
          <a:p>
            <a:r>
              <a:rPr lang="en-US" dirty="0"/>
              <a:t>Panel to include: Alice, Gary, </a:t>
            </a:r>
            <a:r>
              <a:rPr lang="en-US" dirty="0" err="1"/>
              <a:t>Kumba</a:t>
            </a:r>
            <a:r>
              <a:rPr lang="en-US" dirty="0"/>
              <a:t>, </a:t>
            </a:r>
            <a:r>
              <a:rPr lang="en-US" dirty="0" err="1"/>
              <a:t>Sheku</a:t>
            </a:r>
            <a:endParaRPr lang="en-US" dirty="0"/>
          </a:p>
          <a:p>
            <a:r>
              <a:rPr lang="en-US" dirty="0"/>
              <a:t>3:15 to 3:35 initial questions by:  Sarah, Julie and Marie</a:t>
            </a:r>
          </a:p>
          <a:p>
            <a:r>
              <a:rPr lang="en-US" dirty="0"/>
              <a:t>3:35 to 3:55 Then Q and A from the audience</a:t>
            </a:r>
          </a:p>
          <a:p>
            <a:r>
              <a:rPr lang="en-US" dirty="0"/>
              <a:t>Conclusion and thank you Maggie</a:t>
            </a:r>
          </a:p>
        </p:txBody>
      </p:sp>
    </p:spTree>
    <p:extLst>
      <p:ext uri="{BB962C8B-B14F-4D97-AF65-F5344CB8AC3E}">
        <p14:creationId xmlns:p14="http://schemas.microsoft.com/office/powerpoint/2010/main" val="3292727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E54E-B61D-C74D-8946-BD715BBA80BC}"/>
              </a:ext>
            </a:extLst>
          </p:cNvPr>
          <p:cNvSpPr>
            <a:spLocks noGrp="1"/>
          </p:cNvSpPr>
          <p:nvPr>
            <p:ph type="title"/>
          </p:nvPr>
        </p:nvSpPr>
        <p:spPr/>
        <p:txBody>
          <a:bodyPr/>
          <a:lstStyle/>
          <a:p>
            <a:r>
              <a:rPr lang="en-US" dirty="0" err="1"/>
              <a:t>Gapminder</a:t>
            </a:r>
            <a:r>
              <a:rPr lang="en-US" dirty="0"/>
              <a:t> Data:  Hans </a:t>
            </a:r>
            <a:r>
              <a:rPr lang="en-US" dirty="0" err="1"/>
              <a:t>Rosling</a:t>
            </a: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F242D96E-6222-B049-AF32-2F237A010264}"/>
              </a:ext>
            </a:extLst>
          </p:cNvPr>
          <p:cNvPicPr>
            <a:picLocks noGrp="1" noChangeAspect="1"/>
          </p:cNvPicPr>
          <p:nvPr>
            <p:ph idx="1"/>
          </p:nvPr>
        </p:nvPicPr>
        <p:blipFill>
          <a:blip r:embed="rId3"/>
          <a:stretch>
            <a:fillRect/>
          </a:stretch>
        </p:blipFill>
        <p:spPr>
          <a:xfrm>
            <a:off x="214314" y="1834166"/>
            <a:ext cx="6400800" cy="4793249"/>
          </a:xfrm>
        </p:spPr>
      </p:pic>
      <p:sp>
        <p:nvSpPr>
          <p:cNvPr id="7" name="TextBox 6">
            <a:extLst>
              <a:ext uri="{FF2B5EF4-FFF2-40B4-BE49-F238E27FC236}">
                <a16:creationId xmlns:a16="http://schemas.microsoft.com/office/drawing/2014/main" id="{75A1BEDA-283F-9446-8236-5E18F44BAB2A}"/>
              </a:ext>
            </a:extLst>
          </p:cNvPr>
          <p:cNvSpPr txBox="1"/>
          <p:nvPr/>
        </p:nvSpPr>
        <p:spPr>
          <a:xfrm>
            <a:off x="6757988" y="5735440"/>
            <a:ext cx="671979" cy="369332"/>
          </a:xfrm>
          <a:prstGeom prst="rect">
            <a:avLst/>
          </a:prstGeom>
          <a:noFill/>
        </p:spPr>
        <p:txBody>
          <a:bodyPr wrap="none" rtlCol="0">
            <a:spAutoFit/>
          </a:bodyPr>
          <a:lstStyle/>
          <a:p>
            <a:r>
              <a:rPr lang="en-US" dirty="0"/>
              <a:t>2017</a:t>
            </a:r>
          </a:p>
        </p:txBody>
      </p:sp>
      <p:sp>
        <p:nvSpPr>
          <p:cNvPr id="3" name="Rectangle 2">
            <a:extLst>
              <a:ext uri="{FF2B5EF4-FFF2-40B4-BE49-F238E27FC236}">
                <a16:creationId xmlns:a16="http://schemas.microsoft.com/office/drawing/2014/main" id="{5533A1E7-2CD4-794A-B724-D7D672DD1AF3}"/>
              </a:ext>
            </a:extLst>
          </p:cNvPr>
          <p:cNvSpPr/>
          <p:nvPr/>
        </p:nvSpPr>
        <p:spPr>
          <a:xfrm>
            <a:off x="6703293" y="3230805"/>
            <a:ext cx="5274393"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a:t>
            </a:r>
            <a:r>
              <a:rPr lang="en-US" dirty="0" err="1"/>
              <a:t>jbkSRLYSojo</a:t>
            </a:r>
            <a:endParaRPr lang="en-US" dirty="0"/>
          </a:p>
        </p:txBody>
      </p:sp>
      <p:sp>
        <p:nvSpPr>
          <p:cNvPr id="4" name="TextBox 3">
            <a:extLst>
              <a:ext uri="{FF2B5EF4-FFF2-40B4-BE49-F238E27FC236}">
                <a16:creationId xmlns:a16="http://schemas.microsoft.com/office/drawing/2014/main" id="{7681B5AD-70C9-634B-88C2-151B5C8E3E9B}"/>
              </a:ext>
            </a:extLst>
          </p:cNvPr>
          <p:cNvSpPr txBox="1"/>
          <p:nvPr/>
        </p:nvSpPr>
        <p:spPr>
          <a:xfrm>
            <a:off x="7817005" y="4360127"/>
            <a:ext cx="2727093" cy="1477328"/>
          </a:xfrm>
          <a:prstGeom prst="rect">
            <a:avLst/>
          </a:prstGeom>
          <a:noFill/>
        </p:spPr>
        <p:txBody>
          <a:bodyPr wrap="none" rtlCol="0">
            <a:spAutoFit/>
          </a:bodyPr>
          <a:lstStyle/>
          <a:p>
            <a:r>
              <a:rPr lang="en-US" dirty="0"/>
              <a:t>Blue: Sub-Saharan Africa</a:t>
            </a:r>
          </a:p>
          <a:p>
            <a:r>
              <a:rPr lang="en-US" dirty="0"/>
              <a:t>Red: Asia</a:t>
            </a:r>
          </a:p>
          <a:p>
            <a:r>
              <a:rPr lang="en-US" dirty="0"/>
              <a:t>Yellow: USA</a:t>
            </a:r>
          </a:p>
          <a:p>
            <a:r>
              <a:rPr lang="en-US" dirty="0"/>
              <a:t>Brown: Europe</a:t>
            </a:r>
          </a:p>
          <a:p>
            <a:r>
              <a:rPr lang="en-US" dirty="0"/>
              <a:t>Green: Middle East</a:t>
            </a:r>
          </a:p>
        </p:txBody>
      </p:sp>
    </p:spTree>
    <p:extLst>
      <p:ext uri="{BB962C8B-B14F-4D97-AF65-F5344CB8AC3E}">
        <p14:creationId xmlns:p14="http://schemas.microsoft.com/office/powerpoint/2010/main" val="3937691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ap&#10;&#10;Description automatically generated">
            <a:extLst>
              <a:ext uri="{FF2B5EF4-FFF2-40B4-BE49-F238E27FC236}">
                <a16:creationId xmlns:a16="http://schemas.microsoft.com/office/drawing/2014/main" id="{FE6CE3FE-4A5B-CA46-86AA-30DCD1A907FA}"/>
              </a:ext>
            </a:extLst>
          </p:cNvPr>
          <p:cNvPicPr>
            <a:picLocks noChangeAspect="1"/>
          </p:cNvPicPr>
          <p:nvPr/>
        </p:nvPicPr>
        <p:blipFill>
          <a:blip r:embed="rId3"/>
          <a:stretch>
            <a:fillRect/>
          </a:stretch>
        </p:blipFill>
        <p:spPr>
          <a:xfrm>
            <a:off x="771525" y="182547"/>
            <a:ext cx="10472737" cy="6604021"/>
          </a:xfrm>
          <a:prstGeom prst="rect">
            <a:avLst/>
          </a:prstGeom>
        </p:spPr>
      </p:pic>
      <p:sp>
        <p:nvSpPr>
          <p:cNvPr id="2" name="TextBox 1">
            <a:extLst>
              <a:ext uri="{FF2B5EF4-FFF2-40B4-BE49-F238E27FC236}">
                <a16:creationId xmlns:a16="http://schemas.microsoft.com/office/drawing/2014/main" id="{2A348831-916B-C148-9FD0-62FA8382603A}"/>
              </a:ext>
            </a:extLst>
          </p:cNvPr>
          <p:cNvSpPr txBox="1"/>
          <p:nvPr/>
        </p:nvSpPr>
        <p:spPr>
          <a:xfrm>
            <a:off x="947738" y="3769112"/>
            <a:ext cx="2118847" cy="1631216"/>
          </a:xfrm>
          <a:prstGeom prst="rect">
            <a:avLst/>
          </a:prstGeom>
          <a:noFill/>
        </p:spPr>
        <p:txBody>
          <a:bodyPr wrap="square" rtlCol="0">
            <a:spAutoFit/>
          </a:bodyPr>
          <a:lstStyle/>
          <a:p>
            <a:r>
              <a:rPr lang="en-US" sz="2000" dirty="0">
                <a:solidFill>
                  <a:schemeClr val="bg1"/>
                </a:solidFill>
              </a:rPr>
              <a:t>HDI is based on</a:t>
            </a:r>
          </a:p>
          <a:p>
            <a:pPr marL="342900" indent="-342900">
              <a:buFont typeface="Arial" panose="020B0604020202020204" pitchFamily="34" charset="0"/>
              <a:buChar char="•"/>
            </a:pPr>
            <a:r>
              <a:rPr lang="en-US" sz="2000" dirty="0">
                <a:solidFill>
                  <a:schemeClr val="bg1"/>
                </a:solidFill>
              </a:rPr>
              <a:t>Education</a:t>
            </a:r>
          </a:p>
          <a:p>
            <a:pPr marL="342900" indent="-342900">
              <a:buFont typeface="Arial" panose="020B0604020202020204" pitchFamily="34" charset="0"/>
              <a:buChar char="•"/>
            </a:pPr>
            <a:r>
              <a:rPr lang="en-US" sz="2000" dirty="0">
                <a:solidFill>
                  <a:schemeClr val="bg1"/>
                </a:solidFill>
              </a:rPr>
              <a:t>Income</a:t>
            </a:r>
          </a:p>
          <a:p>
            <a:pPr marL="342900" indent="-342900">
              <a:buFont typeface="Arial" panose="020B0604020202020204" pitchFamily="34" charset="0"/>
              <a:buChar char="•"/>
            </a:pPr>
            <a:r>
              <a:rPr lang="en-US" sz="2000" dirty="0">
                <a:solidFill>
                  <a:schemeClr val="bg1"/>
                </a:solidFill>
              </a:rPr>
              <a:t>Life expectancy</a:t>
            </a:r>
          </a:p>
        </p:txBody>
      </p:sp>
      <p:sp>
        <p:nvSpPr>
          <p:cNvPr id="3" name="TextBox 2">
            <a:extLst>
              <a:ext uri="{FF2B5EF4-FFF2-40B4-BE49-F238E27FC236}">
                <a16:creationId xmlns:a16="http://schemas.microsoft.com/office/drawing/2014/main" id="{8362E4F7-3150-4A4D-8175-DCFC693C6448}"/>
              </a:ext>
            </a:extLst>
          </p:cNvPr>
          <p:cNvSpPr txBox="1"/>
          <p:nvPr/>
        </p:nvSpPr>
        <p:spPr>
          <a:xfrm>
            <a:off x="5787483" y="5910146"/>
            <a:ext cx="3411511" cy="369332"/>
          </a:xfrm>
          <a:prstGeom prst="rect">
            <a:avLst/>
          </a:prstGeom>
          <a:noFill/>
        </p:spPr>
        <p:txBody>
          <a:bodyPr wrap="none" rtlCol="0">
            <a:spAutoFit/>
          </a:bodyPr>
          <a:lstStyle/>
          <a:p>
            <a:r>
              <a:rPr lang="en-US" dirty="0">
                <a:solidFill>
                  <a:schemeClr val="bg1"/>
                </a:solidFill>
              </a:rPr>
              <a:t>HDI Rank of Sierra Leone is 184</a:t>
            </a:r>
          </a:p>
        </p:txBody>
      </p:sp>
    </p:spTree>
    <p:extLst>
      <p:ext uri="{BB962C8B-B14F-4D97-AF65-F5344CB8AC3E}">
        <p14:creationId xmlns:p14="http://schemas.microsoft.com/office/powerpoint/2010/main" val="1287743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map&#10;&#10;Description automatically generated">
            <a:extLst>
              <a:ext uri="{FF2B5EF4-FFF2-40B4-BE49-F238E27FC236}">
                <a16:creationId xmlns:a16="http://schemas.microsoft.com/office/drawing/2014/main" id="{9C03C776-A39D-D548-8391-CC7A12C7B3DC}"/>
              </a:ext>
            </a:extLst>
          </p:cNvPr>
          <p:cNvPicPr>
            <a:picLocks noChangeAspect="1"/>
          </p:cNvPicPr>
          <p:nvPr/>
        </p:nvPicPr>
        <p:blipFill>
          <a:blip r:embed="rId3"/>
          <a:stretch>
            <a:fillRect/>
          </a:stretch>
        </p:blipFill>
        <p:spPr>
          <a:xfrm>
            <a:off x="0" y="0"/>
            <a:ext cx="10026876" cy="5729233"/>
          </a:xfrm>
          <a:prstGeom prst="rect">
            <a:avLst/>
          </a:prstGeom>
        </p:spPr>
      </p:pic>
      <p:sp>
        <p:nvSpPr>
          <p:cNvPr id="4" name="TextBox 3">
            <a:extLst>
              <a:ext uri="{FF2B5EF4-FFF2-40B4-BE49-F238E27FC236}">
                <a16:creationId xmlns:a16="http://schemas.microsoft.com/office/drawing/2014/main" id="{913F1FDF-0AA0-7C47-AF2A-AA79EEA1F26F}"/>
              </a:ext>
            </a:extLst>
          </p:cNvPr>
          <p:cNvSpPr txBox="1"/>
          <p:nvPr/>
        </p:nvSpPr>
        <p:spPr>
          <a:xfrm>
            <a:off x="5457825" y="88872"/>
            <a:ext cx="4349524" cy="369332"/>
          </a:xfrm>
          <a:prstGeom prst="rect">
            <a:avLst/>
          </a:prstGeom>
          <a:noFill/>
        </p:spPr>
        <p:txBody>
          <a:bodyPr wrap="none" rtlCol="0">
            <a:spAutoFit/>
          </a:bodyPr>
          <a:lstStyle/>
          <a:p>
            <a:r>
              <a:rPr lang="en-US" dirty="0">
                <a:solidFill>
                  <a:schemeClr val="bg1"/>
                </a:solidFill>
              </a:rPr>
              <a:t>Trends in maternal mortality: 2000 2017</a:t>
            </a:r>
          </a:p>
        </p:txBody>
      </p:sp>
      <p:graphicFrame>
        <p:nvGraphicFramePr>
          <p:cNvPr id="5" name="Table 4">
            <a:extLst>
              <a:ext uri="{FF2B5EF4-FFF2-40B4-BE49-F238E27FC236}">
                <a16:creationId xmlns:a16="http://schemas.microsoft.com/office/drawing/2014/main" id="{617A6A43-3413-E942-A303-D33463677CDB}"/>
              </a:ext>
            </a:extLst>
          </p:cNvPr>
          <p:cNvGraphicFramePr>
            <a:graphicFrameLocks noGrp="1"/>
          </p:cNvGraphicFramePr>
          <p:nvPr>
            <p:extLst>
              <p:ext uri="{D42A27DB-BD31-4B8C-83A1-F6EECF244321}">
                <p14:modId xmlns:p14="http://schemas.microsoft.com/office/powerpoint/2010/main" val="1018708600"/>
              </p:ext>
            </p:extLst>
          </p:nvPr>
        </p:nvGraphicFramePr>
        <p:xfrm>
          <a:off x="157163" y="6021534"/>
          <a:ext cx="10758489" cy="747594"/>
        </p:xfrm>
        <a:graphic>
          <a:graphicData uri="http://schemas.openxmlformats.org/drawingml/2006/table">
            <a:tbl>
              <a:tblPr/>
              <a:tblGrid>
                <a:gridCol w="1075849">
                  <a:extLst>
                    <a:ext uri="{9D8B030D-6E8A-4147-A177-3AD203B41FA5}">
                      <a16:colId xmlns:a16="http://schemas.microsoft.com/office/drawing/2014/main" val="351633152"/>
                    </a:ext>
                  </a:extLst>
                </a:gridCol>
                <a:gridCol w="1075849">
                  <a:extLst>
                    <a:ext uri="{9D8B030D-6E8A-4147-A177-3AD203B41FA5}">
                      <a16:colId xmlns:a16="http://schemas.microsoft.com/office/drawing/2014/main" val="3774738131"/>
                    </a:ext>
                  </a:extLst>
                </a:gridCol>
                <a:gridCol w="1075849">
                  <a:extLst>
                    <a:ext uri="{9D8B030D-6E8A-4147-A177-3AD203B41FA5}">
                      <a16:colId xmlns:a16="http://schemas.microsoft.com/office/drawing/2014/main" val="3133759900"/>
                    </a:ext>
                  </a:extLst>
                </a:gridCol>
                <a:gridCol w="1075849">
                  <a:extLst>
                    <a:ext uri="{9D8B030D-6E8A-4147-A177-3AD203B41FA5}">
                      <a16:colId xmlns:a16="http://schemas.microsoft.com/office/drawing/2014/main" val="4249418921"/>
                    </a:ext>
                  </a:extLst>
                </a:gridCol>
                <a:gridCol w="1361865">
                  <a:extLst>
                    <a:ext uri="{9D8B030D-6E8A-4147-A177-3AD203B41FA5}">
                      <a16:colId xmlns:a16="http://schemas.microsoft.com/office/drawing/2014/main" val="2292732732"/>
                    </a:ext>
                  </a:extLst>
                </a:gridCol>
                <a:gridCol w="789832">
                  <a:extLst>
                    <a:ext uri="{9D8B030D-6E8A-4147-A177-3AD203B41FA5}">
                      <a16:colId xmlns:a16="http://schemas.microsoft.com/office/drawing/2014/main" val="2063226386"/>
                    </a:ext>
                  </a:extLst>
                </a:gridCol>
                <a:gridCol w="1075849">
                  <a:extLst>
                    <a:ext uri="{9D8B030D-6E8A-4147-A177-3AD203B41FA5}">
                      <a16:colId xmlns:a16="http://schemas.microsoft.com/office/drawing/2014/main" val="2393851789"/>
                    </a:ext>
                  </a:extLst>
                </a:gridCol>
                <a:gridCol w="1075849">
                  <a:extLst>
                    <a:ext uri="{9D8B030D-6E8A-4147-A177-3AD203B41FA5}">
                      <a16:colId xmlns:a16="http://schemas.microsoft.com/office/drawing/2014/main" val="518105491"/>
                    </a:ext>
                  </a:extLst>
                </a:gridCol>
                <a:gridCol w="1075849">
                  <a:extLst>
                    <a:ext uri="{9D8B030D-6E8A-4147-A177-3AD203B41FA5}">
                      <a16:colId xmlns:a16="http://schemas.microsoft.com/office/drawing/2014/main" val="1751166421"/>
                    </a:ext>
                  </a:extLst>
                </a:gridCol>
                <a:gridCol w="1075849">
                  <a:extLst>
                    <a:ext uri="{9D8B030D-6E8A-4147-A177-3AD203B41FA5}">
                      <a16:colId xmlns:a16="http://schemas.microsoft.com/office/drawing/2014/main" val="2349337872"/>
                    </a:ext>
                  </a:extLst>
                </a:gridCol>
              </a:tblGrid>
              <a:tr h="747594">
                <a:tc>
                  <a:txBody>
                    <a:bodyPr/>
                    <a:lstStyle/>
                    <a:p>
                      <a:r>
                        <a:rPr lang="en-US" dirty="0">
                          <a:solidFill>
                            <a:schemeClr val="tx1"/>
                          </a:solidFill>
                          <a:effectLst/>
                        </a:rPr>
                        <a:t>Sierra Leone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dirty="0">
                          <a:solidFill>
                            <a:schemeClr val="tx1"/>
                          </a:solidFill>
                          <a:effectLst/>
                        </a:rPr>
                        <a:t>2480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dirty="0">
                          <a:solidFill>
                            <a:schemeClr val="tx1"/>
                          </a:solidFill>
                          <a:effectLst/>
                        </a:rPr>
                        <a:t>1760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dirty="0">
                          <a:solidFill>
                            <a:schemeClr val="tx1"/>
                          </a:solidFill>
                          <a:effectLst/>
                        </a:rPr>
                        <a:t>1360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dirty="0">
                          <a:solidFill>
                            <a:schemeClr val="tx1"/>
                          </a:solidFill>
                          <a:effectLst/>
                        </a:rPr>
                        <a:t>1180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dirty="0">
                          <a:solidFill>
                            <a:schemeClr val="tx1"/>
                          </a:solidFill>
                          <a:effectLst/>
                        </a:rPr>
                        <a:t>1120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dirty="0">
                          <a:solidFill>
                            <a:schemeClr val="tx1"/>
                          </a:solidFill>
                          <a:effectLst/>
                        </a:rPr>
                        <a:t>55 % </a:t>
                      </a:r>
                      <a:r>
                        <a:rPr lang="en-US" sz="1000" dirty="0">
                          <a:solidFill>
                            <a:schemeClr val="tx1"/>
                          </a:solidFill>
                          <a:effectLst/>
                        </a:rPr>
                        <a:t>decrease</a:t>
                      </a:r>
                      <a:endParaRPr lang="en-US" dirty="0">
                        <a:solidFill>
                          <a:schemeClr val="tx1"/>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endParaRPr lang="en-US">
                        <a:solidFill>
                          <a:schemeClr val="bg1"/>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endParaRPr lang="en-US" dirty="0">
                        <a:solidFill>
                          <a:schemeClr val="bg1"/>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endParaRPr lang="en-US" dirty="0">
                        <a:solidFill>
                          <a:schemeClr val="bg1"/>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6055267"/>
                  </a:ext>
                </a:extLst>
              </a:tr>
            </a:tbl>
          </a:graphicData>
        </a:graphic>
      </p:graphicFrame>
      <p:sp>
        <p:nvSpPr>
          <p:cNvPr id="6" name="TextBox 5">
            <a:extLst>
              <a:ext uri="{FF2B5EF4-FFF2-40B4-BE49-F238E27FC236}">
                <a16:creationId xmlns:a16="http://schemas.microsoft.com/office/drawing/2014/main" id="{424F4250-2E43-B14D-A765-C6A84C09CAC7}"/>
              </a:ext>
            </a:extLst>
          </p:cNvPr>
          <p:cNvSpPr txBox="1"/>
          <p:nvPr/>
        </p:nvSpPr>
        <p:spPr>
          <a:xfrm>
            <a:off x="1428750" y="5729288"/>
            <a:ext cx="671979" cy="369332"/>
          </a:xfrm>
          <a:prstGeom prst="rect">
            <a:avLst/>
          </a:prstGeom>
          <a:noFill/>
        </p:spPr>
        <p:txBody>
          <a:bodyPr wrap="none" rtlCol="0">
            <a:spAutoFit/>
          </a:bodyPr>
          <a:lstStyle/>
          <a:p>
            <a:r>
              <a:rPr lang="en-US" dirty="0">
                <a:solidFill>
                  <a:schemeClr val="bg1"/>
                </a:solidFill>
              </a:rPr>
              <a:t>2000</a:t>
            </a:r>
          </a:p>
        </p:txBody>
      </p:sp>
      <p:sp>
        <p:nvSpPr>
          <p:cNvPr id="7" name="TextBox 6">
            <a:extLst>
              <a:ext uri="{FF2B5EF4-FFF2-40B4-BE49-F238E27FC236}">
                <a16:creationId xmlns:a16="http://schemas.microsoft.com/office/drawing/2014/main" id="{068422A5-E724-DB4D-A243-221BAFAF46AA}"/>
              </a:ext>
            </a:extLst>
          </p:cNvPr>
          <p:cNvSpPr txBox="1"/>
          <p:nvPr/>
        </p:nvSpPr>
        <p:spPr>
          <a:xfrm>
            <a:off x="2402913" y="5747996"/>
            <a:ext cx="671979" cy="369332"/>
          </a:xfrm>
          <a:prstGeom prst="rect">
            <a:avLst/>
          </a:prstGeom>
          <a:noFill/>
        </p:spPr>
        <p:txBody>
          <a:bodyPr wrap="none" rtlCol="0">
            <a:spAutoFit/>
          </a:bodyPr>
          <a:lstStyle/>
          <a:p>
            <a:r>
              <a:rPr lang="en-US" dirty="0">
                <a:solidFill>
                  <a:schemeClr val="bg1"/>
                </a:solidFill>
              </a:rPr>
              <a:t>2005</a:t>
            </a:r>
          </a:p>
        </p:txBody>
      </p:sp>
      <p:sp>
        <p:nvSpPr>
          <p:cNvPr id="9" name="TextBox 8">
            <a:extLst>
              <a:ext uri="{FF2B5EF4-FFF2-40B4-BE49-F238E27FC236}">
                <a16:creationId xmlns:a16="http://schemas.microsoft.com/office/drawing/2014/main" id="{5175CA22-141E-414F-A01F-F17D41133F71}"/>
              </a:ext>
            </a:extLst>
          </p:cNvPr>
          <p:cNvSpPr txBox="1"/>
          <p:nvPr/>
        </p:nvSpPr>
        <p:spPr>
          <a:xfrm>
            <a:off x="3529013" y="5747941"/>
            <a:ext cx="671979" cy="369332"/>
          </a:xfrm>
          <a:prstGeom prst="rect">
            <a:avLst/>
          </a:prstGeom>
          <a:noFill/>
        </p:spPr>
        <p:txBody>
          <a:bodyPr wrap="none" rtlCol="0">
            <a:spAutoFit/>
          </a:bodyPr>
          <a:lstStyle/>
          <a:p>
            <a:r>
              <a:rPr lang="en-US" dirty="0">
                <a:solidFill>
                  <a:schemeClr val="bg1"/>
                </a:solidFill>
              </a:rPr>
              <a:t>2010</a:t>
            </a:r>
          </a:p>
        </p:txBody>
      </p:sp>
      <p:sp>
        <p:nvSpPr>
          <p:cNvPr id="10" name="TextBox 9">
            <a:extLst>
              <a:ext uri="{FF2B5EF4-FFF2-40B4-BE49-F238E27FC236}">
                <a16:creationId xmlns:a16="http://schemas.microsoft.com/office/drawing/2014/main" id="{E6047C5E-914B-D34F-A469-BA543AFED9DA}"/>
              </a:ext>
            </a:extLst>
          </p:cNvPr>
          <p:cNvSpPr txBox="1"/>
          <p:nvPr/>
        </p:nvSpPr>
        <p:spPr>
          <a:xfrm>
            <a:off x="4611574" y="5700072"/>
            <a:ext cx="671979" cy="369332"/>
          </a:xfrm>
          <a:prstGeom prst="rect">
            <a:avLst/>
          </a:prstGeom>
          <a:noFill/>
        </p:spPr>
        <p:txBody>
          <a:bodyPr wrap="none" rtlCol="0">
            <a:spAutoFit/>
          </a:bodyPr>
          <a:lstStyle/>
          <a:p>
            <a:r>
              <a:rPr lang="en-US" dirty="0">
                <a:solidFill>
                  <a:schemeClr val="bg1"/>
                </a:solidFill>
              </a:rPr>
              <a:t>2015</a:t>
            </a:r>
          </a:p>
        </p:txBody>
      </p:sp>
      <p:sp>
        <p:nvSpPr>
          <p:cNvPr id="11" name="TextBox 10">
            <a:extLst>
              <a:ext uri="{FF2B5EF4-FFF2-40B4-BE49-F238E27FC236}">
                <a16:creationId xmlns:a16="http://schemas.microsoft.com/office/drawing/2014/main" id="{11416FCF-E3C6-364B-854D-CC47D162B018}"/>
              </a:ext>
            </a:extLst>
          </p:cNvPr>
          <p:cNvSpPr txBox="1"/>
          <p:nvPr/>
        </p:nvSpPr>
        <p:spPr>
          <a:xfrm>
            <a:off x="5972175" y="5747886"/>
            <a:ext cx="671979" cy="369332"/>
          </a:xfrm>
          <a:prstGeom prst="rect">
            <a:avLst/>
          </a:prstGeom>
          <a:noFill/>
        </p:spPr>
        <p:txBody>
          <a:bodyPr wrap="none" rtlCol="0">
            <a:spAutoFit/>
          </a:bodyPr>
          <a:lstStyle/>
          <a:p>
            <a:r>
              <a:rPr lang="en-US" dirty="0">
                <a:solidFill>
                  <a:schemeClr val="bg1"/>
                </a:solidFill>
              </a:rPr>
              <a:t>2017</a:t>
            </a:r>
          </a:p>
        </p:txBody>
      </p:sp>
      <p:sp>
        <p:nvSpPr>
          <p:cNvPr id="2" name="TextBox 1">
            <a:extLst>
              <a:ext uri="{FF2B5EF4-FFF2-40B4-BE49-F238E27FC236}">
                <a16:creationId xmlns:a16="http://schemas.microsoft.com/office/drawing/2014/main" id="{BE8C127B-41E3-5A42-8B92-9967A051CDC2}"/>
              </a:ext>
            </a:extLst>
          </p:cNvPr>
          <p:cNvSpPr txBox="1"/>
          <p:nvPr/>
        </p:nvSpPr>
        <p:spPr>
          <a:xfrm>
            <a:off x="10508776" y="1842448"/>
            <a:ext cx="1443024" cy="1200329"/>
          </a:xfrm>
          <a:prstGeom prst="rect">
            <a:avLst/>
          </a:prstGeom>
          <a:noFill/>
        </p:spPr>
        <p:txBody>
          <a:bodyPr wrap="none" rtlCol="0">
            <a:spAutoFit/>
          </a:bodyPr>
          <a:lstStyle/>
          <a:p>
            <a:r>
              <a:rPr lang="en-US" dirty="0"/>
              <a:t>Maternal</a:t>
            </a:r>
          </a:p>
          <a:p>
            <a:r>
              <a:rPr lang="en-US" dirty="0"/>
              <a:t>Mortality in </a:t>
            </a:r>
          </a:p>
          <a:p>
            <a:r>
              <a:rPr lang="en-US" dirty="0"/>
              <a:t>The USA is</a:t>
            </a:r>
          </a:p>
          <a:p>
            <a:r>
              <a:rPr lang="en-US" dirty="0"/>
              <a:t>approx. 25</a:t>
            </a:r>
          </a:p>
        </p:txBody>
      </p:sp>
    </p:spTree>
    <p:extLst>
      <p:ext uri="{BB962C8B-B14F-4D97-AF65-F5344CB8AC3E}">
        <p14:creationId xmlns:p14="http://schemas.microsoft.com/office/powerpoint/2010/main" val="3203738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3BEEAE1E-1EEC-6D49-B2F3-27CD4C002DBF}"/>
              </a:ext>
            </a:extLst>
          </p:cNvPr>
          <p:cNvPicPr>
            <a:picLocks noChangeAspect="1"/>
          </p:cNvPicPr>
          <p:nvPr/>
        </p:nvPicPr>
        <p:blipFill>
          <a:blip r:embed="rId3"/>
          <a:stretch>
            <a:fillRect/>
          </a:stretch>
        </p:blipFill>
        <p:spPr>
          <a:xfrm>
            <a:off x="1143000" y="101600"/>
            <a:ext cx="9906000" cy="6654800"/>
          </a:xfrm>
          <a:prstGeom prst="rect">
            <a:avLst/>
          </a:prstGeom>
        </p:spPr>
      </p:pic>
    </p:spTree>
    <p:extLst>
      <p:ext uri="{BB962C8B-B14F-4D97-AF65-F5344CB8AC3E}">
        <p14:creationId xmlns:p14="http://schemas.microsoft.com/office/powerpoint/2010/main" val="2096493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7" name="Rectangle 36">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0" name="Rectangle 39">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41">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3E63D9C4-B632-8A43-A698-9077D0781CAB}"/>
              </a:ext>
            </a:extLst>
          </p:cNvPr>
          <p:cNvSpPr>
            <a:spLocks noGrp="1"/>
          </p:cNvSpPr>
          <p:nvPr>
            <p:ph idx="1"/>
          </p:nvPr>
        </p:nvSpPr>
        <p:spPr>
          <a:xfrm>
            <a:off x="680322" y="2336873"/>
            <a:ext cx="3581635" cy="3599316"/>
          </a:xfrm>
        </p:spPr>
        <p:txBody>
          <a:bodyPr>
            <a:normAutofit/>
          </a:bodyPr>
          <a:lstStyle/>
          <a:p>
            <a:br>
              <a:rPr lang="en-US" sz="1600">
                <a:hlinkClick r:id="rId5"/>
              </a:rPr>
            </a:br>
            <a:endParaRPr lang="en-US" sz="1600">
              <a:hlinkClick r:id="rId5"/>
            </a:endParaRPr>
          </a:p>
          <a:p>
            <a:endParaRPr lang="en-US" sz="1600"/>
          </a:p>
        </p:txBody>
      </p:sp>
      <p:pic>
        <p:nvPicPr>
          <p:cNvPr id="9" name="Picture 8" descr="A screenshot of a social media post&#10;&#10;Description automatically generated">
            <a:extLst>
              <a:ext uri="{FF2B5EF4-FFF2-40B4-BE49-F238E27FC236}">
                <a16:creationId xmlns:a16="http://schemas.microsoft.com/office/drawing/2014/main" id="{2BCA5460-128B-4148-8084-09E68EF94668}"/>
              </a:ext>
            </a:extLst>
          </p:cNvPr>
          <p:cNvPicPr>
            <a:picLocks noChangeAspect="1"/>
          </p:cNvPicPr>
          <p:nvPr/>
        </p:nvPicPr>
        <p:blipFill>
          <a:blip r:embed="rId6"/>
          <a:stretch>
            <a:fillRect/>
          </a:stretch>
        </p:blipFill>
        <p:spPr>
          <a:xfrm>
            <a:off x="1287945" y="0"/>
            <a:ext cx="9616109" cy="6858000"/>
          </a:xfrm>
          <a:prstGeom prst="rect">
            <a:avLst/>
          </a:prstGeom>
        </p:spPr>
      </p:pic>
    </p:spTree>
    <p:extLst>
      <p:ext uri="{BB962C8B-B14F-4D97-AF65-F5344CB8AC3E}">
        <p14:creationId xmlns:p14="http://schemas.microsoft.com/office/powerpoint/2010/main" val="3315182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18BE-144F-E64D-AE4B-51DC9CE13F17}"/>
              </a:ext>
            </a:extLst>
          </p:cNvPr>
          <p:cNvSpPr>
            <a:spLocks noGrp="1"/>
          </p:cNvSpPr>
          <p:nvPr>
            <p:ph type="title"/>
          </p:nvPr>
        </p:nvSpPr>
        <p:spPr/>
        <p:txBody>
          <a:bodyPr/>
          <a:lstStyle/>
          <a:p>
            <a:r>
              <a:rPr lang="en-US" dirty="0"/>
              <a:t>Global Health Actors</a:t>
            </a:r>
          </a:p>
        </p:txBody>
      </p:sp>
      <p:graphicFrame>
        <p:nvGraphicFramePr>
          <p:cNvPr id="6" name="Content Placeholder 5">
            <a:extLst>
              <a:ext uri="{FF2B5EF4-FFF2-40B4-BE49-F238E27FC236}">
                <a16:creationId xmlns:a16="http://schemas.microsoft.com/office/drawing/2014/main" id="{A86A633B-E694-1947-A8BE-A76E0BE353D7}"/>
              </a:ext>
            </a:extLst>
          </p:cNvPr>
          <p:cNvGraphicFramePr>
            <a:graphicFrameLocks noGrp="1"/>
          </p:cNvGraphicFramePr>
          <p:nvPr>
            <p:ph idx="1"/>
            <p:extLst>
              <p:ext uri="{D42A27DB-BD31-4B8C-83A1-F6EECF244321}">
                <p14:modId xmlns:p14="http://schemas.microsoft.com/office/powerpoint/2010/main" val="1080497702"/>
              </p:ext>
            </p:extLst>
          </p:nvPr>
        </p:nvGraphicFramePr>
        <p:xfrm>
          <a:off x="681038" y="2336800"/>
          <a:ext cx="9613900" cy="4145280"/>
        </p:xfrm>
        <a:graphic>
          <a:graphicData uri="http://schemas.openxmlformats.org/drawingml/2006/table">
            <a:tbl>
              <a:tblPr firstRow="1" bandRow="1">
                <a:tableStyleId>{5C22544A-7EE6-4342-B048-85BDC9FD1C3A}</a:tableStyleId>
              </a:tblPr>
              <a:tblGrid>
                <a:gridCol w="4806950">
                  <a:extLst>
                    <a:ext uri="{9D8B030D-6E8A-4147-A177-3AD203B41FA5}">
                      <a16:colId xmlns:a16="http://schemas.microsoft.com/office/drawing/2014/main" val="4046803434"/>
                    </a:ext>
                  </a:extLst>
                </a:gridCol>
                <a:gridCol w="4806950">
                  <a:extLst>
                    <a:ext uri="{9D8B030D-6E8A-4147-A177-3AD203B41FA5}">
                      <a16:colId xmlns:a16="http://schemas.microsoft.com/office/drawing/2014/main" val="83033838"/>
                    </a:ext>
                  </a:extLst>
                </a:gridCol>
              </a:tblGrid>
              <a:tr h="370840">
                <a:tc>
                  <a:txBody>
                    <a:bodyPr/>
                    <a:lstStyle/>
                    <a:p>
                      <a:r>
                        <a:rPr lang="en-US" dirty="0"/>
                        <a:t>Agency</a:t>
                      </a:r>
                    </a:p>
                  </a:txBody>
                  <a:tcPr/>
                </a:tc>
                <a:tc>
                  <a:txBody>
                    <a:bodyPr/>
                    <a:lstStyle/>
                    <a:p>
                      <a:r>
                        <a:rPr lang="en-US" dirty="0"/>
                        <a:t>Example</a:t>
                      </a:r>
                    </a:p>
                  </a:txBody>
                  <a:tcPr/>
                </a:tc>
                <a:extLst>
                  <a:ext uri="{0D108BD9-81ED-4DB2-BD59-A6C34878D82A}">
                    <a16:rowId xmlns:a16="http://schemas.microsoft.com/office/drawing/2014/main" val="3586472640"/>
                  </a:ext>
                </a:extLst>
              </a:tr>
              <a:tr h="370840">
                <a:tc>
                  <a:txBody>
                    <a:bodyPr/>
                    <a:lstStyle/>
                    <a:p>
                      <a:r>
                        <a:rPr lang="en-US" dirty="0"/>
                        <a:t>Multilateral International Agencies</a:t>
                      </a:r>
                    </a:p>
                  </a:txBody>
                  <a:tcPr/>
                </a:tc>
                <a:tc>
                  <a:txBody>
                    <a:bodyPr/>
                    <a:lstStyle/>
                    <a:p>
                      <a:r>
                        <a:rPr lang="en-US" dirty="0"/>
                        <a:t>WHO (World Health Organization), UN agencies</a:t>
                      </a:r>
                    </a:p>
                  </a:txBody>
                  <a:tcPr/>
                </a:tc>
                <a:extLst>
                  <a:ext uri="{0D108BD9-81ED-4DB2-BD59-A6C34878D82A}">
                    <a16:rowId xmlns:a16="http://schemas.microsoft.com/office/drawing/2014/main" val="2182581909"/>
                  </a:ext>
                </a:extLst>
              </a:tr>
              <a:tr h="370840">
                <a:tc>
                  <a:txBody>
                    <a:bodyPr/>
                    <a:lstStyle/>
                    <a:p>
                      <a:r>
                        <a:rPr lang="en-US" dirty="0"/>
                        <a:t>Bilateral Aid and Development Agencies</a:t>
                      </a:r>
                    </a:p>
                  </a:txBody>
                  <a:tcPr/>
                </a:tc>
                <a:tc>
                  <a:txBody>
                    <a:bodyPr/>
                    <a:lstStyle/>
                    <a:p>
                      <a:r>
                        <a:rPr lang="en-US" dirty="0"/>
                        <a:t>USAID, DFID (British), CIDA (Canada)</a:t>
                      </a:r>
                    </a:p>
                  </a:txBody>
                  <a:tcPr/>
                </a:tc>
                <a:extLst>
                  <a:ext uri="{0D108BD9-81ED-4DB2-BD59-A6C34878D82A}">
                    <a16:rowId xmlns:a16="http://schemas.microsoft.com/office/drawing/2014/main" val="2351395951"/>
                  </a:ext>
                </a:extLst>
              </a:tr>
              <a:tr h="370840">
                <a:tc>
                  <a:txBody>
                    <a:bodyPr/>
                    <a:lstStyle/>
                    <a:p>
                      <a:r>
                        <a:rPr lang="en-US" dirty="0"/>
                        <a:t>Technical Health agencies</a:t>
                      </a:r>
                    </a:p>
                  </a:txBody>
                  <a:tcPr/>
                </a:tc>
                <a:tc>
                  <a:txBody>
                    <a:bodyPr/>
                    <a:lstStyle/>
                    <a:p>
                      <a:r>
                        <a:rPr lang="en-US" dirty="0"/>
                        <a:t>CDC (Center for Disease Control and Prevention)</a:t>
                      </a:r>
                    </a:p>
                  </a:txBody>
                  <a:tcPr/>
                </a:tc>
                <a:extLst>
                  <a:ext uri="{0D108BD9-81ED-4DB2-BD59-A6C34878D82A}">
                    <a16:rowId xmlns:a16="http://schemas.microsoft.com/office/drawing/2014/main" val="890331463"/>
                  </a:ext>
                </a:extLst>
              </a:tr>
              <a:tr h="370840">
                <a:tc>
                  <a:txBody>
                    <a:bodyPr/>
                    <a:lstStyle/>
                    <a:p>
                      <a:r>
                        <a:rPr lang="en-US" dirty="0"/>
                        <a:t>Public Private Partnerships</a:t>
                      </a:r>
                    </a:p>
                  </a:txBody>
                  <a:tcPr/>
                </a:tc>
                <a:tc>
                  <a:txBody>
                    <a:bodyPr/>
                    <a:lstStyle/>
                    <a:p>
                      <a:r>
                        <a:rPr lang="en-US" dirty="0"/>
                        <a:t>Global Fund to Fight AIDS, TB and Malaria</a:t>
                      </a:r>
                    </a:p>
                  </a:txBody>
                  <a:tcPr/>
                </a:tc>
                <a:extLst>
                  <a:ext uri="{0D108BD9-81ED-4DB2-BD59-A6C34878D82A}">
                    <a16:rowId xmlns:a16="http://schemas.microsoft.com/office/drawing/2014/main" val="3355910194"/>
                  </a:ext>
                </a:extLst>
              </a:tr>
              <a:tr h="370840">
                <a:tc>
                  <a:txBody>
                    <a:bodyPr/>
                    <a:lstStyle/>
                    <a:p>
                      <a:r>
                        <a:rPr lang="en-US" dirty="0"/>
                        <a:t>Business Interests</a:t>
                      </a:r>
                    </a:p>
                  </a:txBody>
                  <a:tcPr/>
                </a:tc>
                <a:tc>
                  <a:txBody>
                    <a:bodyPr/>
                    <a:lstStyle/>
                    <a:p>
                      <a:r>
                        <a:rPr lang="en-US" dirty="0"/>
                        <a:t>Big Pharma (Merck and others)</a:t>
                      </a:r>
                    </a:p>
                  </a:txBody>
                  <a:tcPr/>
                </a:tc>
                <a:extLst>
                  <a:ext uri="{0D108BD9-81ED-4DB2-BD59-A6C34878D82A}">
                    <a16:rowId xmlns:a16="http://schemas.microsoft.com/office/drawing/2014/main" val="435595960"/>
                  </a:ext>
                </a:extLst>
              </a:tr>
              <a:tr h="370840">
                <a:tc>
                  <a:txBody>
                    <a:bodyPr/>
                    <a:lstStyle/>
                    <a:p>
                      <a:r>
                        <a:rPr lang="en-US" dirty="0"/>
                        <a:t>Faith Based Organizations</a:t>
                      </a:r>
                    </a:p>
                  </a:txBody>
                  <a:tcPr/>
                </a:tc>
                <a:tc>
                  <a:txBody>
                    <a:bodyPr/>
                    <a:lstStyle/>
                    <a:p>
                      <a:r>
                        <a:rPr lang="en-US" dirty="0"/>
                        <a:t>World Vision, Islamic Relief Worldwide</a:t>
                      </a:r>
                    </a:p>
                  </a:txBody>
                  <a:tcPr/>
                </a:tc>
                <a:extLst>
                  <a:ext uri="{0D108BD9-81ED-4DB2-BD59-A6C34878D82A}">
                    <a16:rowId xmlns:a16="http://schemas.microsoft.com/office/drawing/2014/main" val="15000642"/>
                  </a:ext>
                </a:extLst>
              </a:tr>
              <a:tr h="370840">
                <a:tc>
                  <a:txBody>
                    <a:bodyPr/>
                    <a:lstStyle/>
                    <a:p>
                      <a:r>
                        <a:rPr lang="en-US" dirty="0"/>
                        <a:t>Nongovernmental Organizations—NGOs</a:t>
                      </a:r>
                    </a:p>
                  </a:txBody>
                  <a:tcPr/>
                </a:tc>
                <a:tc>
                  <a:txBody>
                    <a:bodyPr/>
                    <a:lstStyle/>
                    <a:p>
                      <a:r>
                        <a:rPr lang="en-US" dirty="0"/>
                        <a:t>RHCI; Save the Children, Doctors without Borders;  Partners in Health; Helen Keller Int</a:t>
                      </a:r>
                    </a:p>
                  </a:txBody>
                  <a:tcPr/>
                </a:tc>
                <a:extLst>
                  <a:ext uri="{0D108BD9-81ED-4DB2-BD59-A6C34878D82A}">
                    <a16:rowId xmlns:a16="http://schemas.microsoft.com/office/drawing/2014/main" val="815915329"/>
                  </a:ext>
                </a:extLst>
              </a:tr>
              <a:tr h="370840">
                <a:tc>
                  <a:txBody>
                    <a:bodyPr/>
                    <a:lstStyle/>
                    <a:p>
                      <a:r>
                        <a:rPr lang="en-US" dirty="0"/>
                        <a:t>Research related agencies</a:t>
                      </a:r>
                    </a:p>
                  </a:txBody>
                  <a:tcPr/>
                </a:tc>
                <a:tc>
                  <a:txBody>
                    <a:bodyPr/>
                    <a:lstStyle/>
                    <a:p>
                      <a:r>
                        <a:rPr lang="en-US" dirty="0"/>
                        <a:t>U of MN; National Institute of Health</a:t>
                      </a:r>
                    </a:p>
                  </a:txBody>
                  <a:tcPr/>
                </a:tc>
                <a:extLst>
                  <a:ext uri="{0D108BD9-81ED-4DB2-BD59-A6C34878D82A}">
                    <a16:rowId xmlns:a16="http://schemas.microsoft.com/office/drawing/2014/main" val="1166239535"/>
                  </a:ext>
                </a:extLst>
              </a:tr>
            </a:tbl>
          </a:graphicData>
        </a:graphic>
      </p:graphicFrame>
    </p:spTree>
    <p:extLst>
      <p:ext uri="{BB962C8B-B14F-4D97-AF65-F5344CB8AC3E}">
        <p14:creationId xmlns:p14="http://schemas.microsoft.com/office/powerpoint/2010/main" val="3037746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C3D007BF-2BDD-784F-9213-FC2173E099F5}"/>
              </a:ext>
            </a:extLst>
          </p:cNvPr>
          <p:cNvSpPr txBox="1"/>
          <p:nvPr/>
        </p:nvSpPr>
        <p:spPr>
          <a:xfrm>
            <a:off x="680322" y="2063262"/>
            <a:ext cx="3739278" cy="26611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2600">
                <a:latin typeface="+mj-lt"/>
                <a:ea typeface="+mj-ea"/>
                <a:cs typeface="+mj-cs"/>
              </a:rPr>
              <a:t>Communicable Diseases</a:t>
            </a:r>
          </a:p>
          <a:p>
            <a:pPr algn="r" defTabSz="914400">
              <a:lnSpc>
                <a:spcPct val="90000"/>
              </a:lnSpc>
              <a:spcBef>
                <a:spcPct val="0"/>
              </a:spcBef>
              <a:spcAft>
                <a:spcPts val="600"/>
              </a:spcAft>
            </a:pPr>
            <a:endParaRPr lang="en-US" sz="2600">
              <a:latin typeface="+mj-lt"/>
              <a:ea typeface="+mj-ea"/>
              <a:cs typeface="+mj-cs"/>
            </a:endParaRPr>
          </a:p>
          <a:p>
            <a:pPr algn="r" defTabSz="914400">
              <a:lnSpc>
                <a:spcPct val="90000"/>
              </a:lnSpc>
              <a:spcBef>
                <a:spcPct val="0"/>
              </a:spcBef>
              <a:spcAft>
                <a:spcPts val="600"/>
              </a:spcAft>
            </a:pPr>
            <a:r>
              <a:rPr lang="en-US" sz="2600">
                <a:latin typeface="+mj-lt"/>
                <a:ea typeface="+mj-ea"/>
                <a:cs typeface="+mj-cs"/>
              </a:rPr>
              <a:t>VS. noncommunicable diseases</a:t>
            </a:r>
          </a:p>
        </p:txBody>
      </p:sp>
      <p:pic>
        <p:nvPicPr>
          <p:cNvPr id="4" name="Picture 3" descr="A screenshot of a cell phone&#10;&#10;Description automatically generated">
            <a:extLst>
              <a:ext uri="{FF2B5EF4-FFF2-40B4-BE49-F238E27FC236}">
                <a16:creationId xmlns:a16="http://schemas.microsoft.com/office/drawing/2014/main" id="{AA38BFFE-1AB7-8849-BD22-2447F61DCB49}"/>
              </a:ext>
            </a:extLst>
          </p:cNvPr>
          <p:cNvPicPr>
            <a:picLocks noChangeAspect="1"/>
          </p:cNvPicPr>
          <p:nvPr/>
        </p:nvPicPr>
        <p:blipFill>
          <a:blip r:embed="rId6"/>
          <a:stretch>
            <a:fillRect/>
          </a:stretch>
        </p:blipFill>
        <p:spPr>
          <a:xfrm>
            <a:off x="5284606" y="948093"/>
            <a:ext cx="6260963" cy="496181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229764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1CC7FE-1E0C-B54B-AC0B-3E6EF9E6FF50}"/>
              </a:ext>
            </a:extLst>
          </p:cNvPr>
          <p:cNvSpPr/>
          <p:nvPr/>
        </p:nvSpPr>
        <p:spPr>
          <a:xfrm>
            <a:off x="849085" y="-304798"/>
            <a:ext cx="9514115" cy="3170099"/>
          </a:xfrm>
          <a:prstGeom prst="rect">
            <a:avLst/>
          </a:prstGeom>
        </p:spPr>
        <p:txBody>
          <a:bodyPr wrap="square">
            <a:spAutoFit/>
          </a:bodyPr>
          <a:lstStyle/>
          <a:p>
            <a:pPr algn="ctr" fontAlgn="t"/>
            <a:r>
              <a:rPr lang="en-US" sz="4000" dirty="0">
                <a:latin typeface="inherit"/>
              </a:rPr>
              <a:t>  </a:t>
            </a:r>
          </a:p>
          <a:p>
            <a:pPr algn="ctr"/>
            <a:r>
              <a:rPr lang="en-US" sz="4000" b="1" cap="all" dirty="0">
                <a:latin typeface="ff-din-web"/>
              </a:rPr>
              <a:t>THE PATH OUT OF POVERTY BEGINS WHEN THE NEXT GENERATION CAN ACCESS QUALITY HEALTHCARE AND A GREAT EDUCATION.</a:t>
            </a:r>
            <a:endParaRPr lang="en-US" sz="4000" dirty="0"/>
          </a:p>
        </p:txBody>
      </p:sp>
      <p:sp>
        <p:nvSpPr>
          <p:cNvPr id="3" name="TextBox 2">
            <a:extLst>
              <a:ext uri="{FF2B5EF4-FFF2-40B4-BE49-F238E27FC236}">
                <a16:creationId xmlns:a16="http://schemas.microsoft.com/office/drawing/2014/main" id="{6FDCC29E-5FC0-4F49-AF30-973FADBABF2C}"/>
              </a:ext>
            </a:extLst>
          </p:cNvPr>
          <p:cNvSpPr txBox="1"/>
          <p:nvPr/>
        </p:nvSpPr>
        <p:spPr>
          <a:xfrm>
            <a:off x="0" y="3091543"/>
            <a:ext cx="12104914" cy="2308324"/>
          </a:xfrm>
          <a:prstGeom prst="rect">
            <a:avLst/>
          </a:prstGeom>
          <a:noFill/>
        </p:spPr>
        <p:txBody>
          <a:bodyPr wrap="square" rtlCol="0">
            <a:spAutoFit/>
          </a:bodyPr>
          <a:lstStyle/>
          <a:p>
            <a:pPr algn="ctr" fontAlgn="base"/>
            <a:r>
              <a:rPr lang="en-US" sz="3600" cap="all" dirty="0"/>
              <a:t>ALL LIVES </a:t>
            </a:r>
            <a:br>
              <a:rPr lang="en-US" sz="3600" cap="all" dirty="0"/>
            </a:br>
            <a:r>
              <a:rPr lang="en-US" sz="3600" cap="all" dirty="0"/>
              <a:t>HAVE EQUAL VALUE</a:t>
            </a:r>
          </a:p>
          <a:p>
            <a:pPr algn="ctr" fontAlgn="base"/>
            <a:r>
              <a:rPr lang="en-US" sz="3600" i="1" dirty="0"/>
              <a:t>we are impatient optimists working to reduce inequity</a:t>
            </a:r>
          </a:p>
          <a:p>
            <a:pPr algn="ctr"/>
            <a:endParaRPr lang="en-US" sz="3600" dirty="0"/>
          </a:p>
        </p:txBody>
      </p:sp>
      <p:sp>
        <p:nvSpPr>
          <p:cNvPr id="4" name="TextBox 3">
            <a:extLst>
              <a:ext uri="{FF2B5EF4-FFF2-40B4-BE49-F238E27FC236}">
                <a16:creationId xmlns:a16="http://schemas.microsoft.com/office/drawing/2014/main" id="{B83F326D-5627-324B-946F-C6F114E3CBC4}"/>
              </a:ext>
            </a:extLst>
          </p:cNvPr>
          <p:cNvSpPr txBox="1"/>
          <p:nvPr/>
        </p:nvSpPr>
        <p:spPr>
          <a:xfrm>
            <a:off x="6531429" y="5399867"/>
            <a:ext cx="4628190" cy="369332"/>
          </a:xfrm>
          <a:prstGeom prst="rect">
            <a:avLst/>
          </a:prstGeom>
          <a:noFill/>
        </p:spPr>
        <p:txBody>
          <a:bodyPr wrap="none" rtlCol="0">
            <a:spAutoFit/>
          </a:bodyPr>
          <a:lstStyle/>
          <a:p>
            <a:r>
              <a:rPr lang="en-US" dirty="0"/>
              <a:t>Quotes from the Gates Foundation website</a:t>
            </a:r>
          </a:p>
        </p:txBody>
      </p:sp>
    </p:spTree>
    <p:extLst>
      <p:ext uri="{BB962C8B-B14F-4D97-AF65-F5344CB8AC3E}">
        <p14:creationId xmlns:p14="http://schemas.microsoft.com/office/powerpoint/2010/main" val="2074933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23" y="753228"/>
            <a:ext cx="9749060" cy="1080938"/>
          </a:xfrm>
        </p:spPr>
        <p:txBody>
          <a:bodyPr>
            <a:normAutofit/>
          </a:bodyPr>
          <a:lstStyle/>
          <a:p>
            <a:r>
              <a:rPr lang="en-US" dirty="0"/>
              <a:t>  Sierra Leone - Bo – </a:t>
            </a:r>
            <a:r>
              <a:rPr lang="en-US" dirty="0" err="1"/>
              <a:t>Tikonko</a:t>
            </a:r>
            <a:r>
              <a:rPr lang="en-US" dirty="0"/>
              <a:t> Chiefdom</a:t>
            </a:r>
          </a:p>
        </p:txBody>
      </p:sp>
      <p:pic>
        <p:nvPicPr>
          <p:cNvPr id="12" name="Content Placeholder 1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95846" y="1785439"/>
            <a:ext cx="3954517" cy="4249124"/>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64975" y="1785439"/>
            <a:ext cx="3900899" cy="4249124"/>
          </a:xfrm>
        </p:spPr>
      </p:pic>
      <p:sp>
        <p:nvSpPr>
          <p:cNvPr id="7" name="TextBox 6"/>
          <p:cNvSpPr txBox="1"/>
          <p:nvPr/>
        </p:nvSpPr>
        <p:spPr>
          <a:xfrm>
            <a:off x="10388560" y="5111227"/>
            <a:ext cx="983090" cy="369332"/>
          </a:xfrm>
          <a:prstGeom prst="rect">
            <a:avLst/>
          </a:prstGeom>
          <a:noFill/>
        </p:spPr>
        <p:txBody>
          <a:bodyPr wrap="none" rtlCol="0">
            <a:spAutoFit/>
          </a:bodyPr>
          <a:lstStyle/>
          <a:p>
            <a:r>
              <a:rPr lang="en-US" dirty="0" err="1"/>
              <a:t>Tikonko</a:t>
            </a:r>
            <a:endParaRPr lang="en-US" dirty="0"/>
          </a:p>
        </p:txBody>
      </p:sp>
      <p:cxnSp>
        <p:nvCxnSpPr>
          <p:cNvPr id="9" name="Straight Arrow Connector 8"/>
          <p:cNvCxnSpPr>
            <a:cxnSpLocks/>
            <a:stCxn id="7" idx="1"/>
          </p:cNvCxnSpPr>
          <p:nvPr/>
        </p:nvCxnSpPr>
        <p:spPr>
          <a:xfrm flipH="1" flipV="1">
            <a:off x="8655628" y="5023835"/>
            <a:ext cx="1732932" cy="272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388560" y="3229521"/>
            <a:ext cx="1095172" cy="646331"/>
          </a:xfrm>
          <a:prstGeom prst="rect">
            <a:avLst/>
          </a:prstGeom>
          <a:noFill/>
        </p:spPr>
        <p:txBody>
          <a:bodyPr wrap="none" rtlCol="0">
            <a:spAutoFit/>
          </a:bodyPr>
          <a:lstStyle/>
          <a:p>
            <a:r>
              <a:rPr lang="en-US" dirty="0"/>
              <a:t>The city </a:t>
            </a:r>
          </a:p>
          <a:p>
            <a:r>
              <a:rPr lang="en-US" dirty="0"/>
              <a:t>Of Bo</a:t>
            </a:r>
          </a:p>
        </p:txBody>
      </p:sp>
      <p:cxnSp>
        <p:nvCxnSpPr>
          <p:cNvPr id="5" name="Straight Arrow Connector 4"/>
          <p:cNvCxnSpPr>
            <a:cxnSpLocks/>
          </p:cNvCxnSpPr>
          <p:nvPr/>
        </p:nvCxnSpPr>
        <p:spPr>
          <a:xfrm flipH="1">
            <a:off x="8655628" y="3690921"/>
            <a:ext cx="1921504" cy="1122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803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2" cy="1080938"/>
          </a:xfrm>
        </p:spPr>
        <p:txBody>
          <a:bodyPr/>
          <a:lstStyle/>
          <a:p>
            <a:pPr algn="l"/>
            <a:r>
              <a:rPr lang="en-US" dirty="0"/>
              <a:t>Life expectancy SL-50.1;  US- 79.3; Global- 71.3  </a:t>
            </a:r>
          </a:p>
        </p:txBody>
      </p:sp>
      <p:sp>
        <p:nvSpPr>
          <p:cNvPr id="5" name="Vertical Text Placeholder 4"/>
          <p:cNvSpPr>
            <a:spLocks noGrp="1"/>
          </p:cNvSpPr>
          <p:nvPr>
            <p:ph type="body" orient="vert"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2106754"/>
            <a:ext cx="11642365" cy="45830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7700" y="3190381"/>
            <a:ext cx="1384300" cy="1892300"/>
          </a:xfrm>
          <a:prstGeom prst="rect">
            <a:avLst/>
          </a:prstGeom>
        </p:spPr>
      </p:pic>
      <p:sp>
        <p:nvSpPr>
          <p:cNvPr id="8" name="TextBox 7"/>
          <p:cNvSpPr txBox="1"/>
          <p:nvPr/>
        </p:nvSpPr>
        <p:spPr>
          <a:xfrm>
            <a:off x="4888992" y="5936189"/>
            <a:ext cx="1478290" cy="369332"/>
          </a:xfrm>
          <a:prstGeom prst="rect">
            <a:avLst/>
          </a:prstGeom>
          <a:noFill/>
        </p:spPr>
        <p:txBody>
          <a:bodyPr wrap="none" rtlCol="0">
            <a:spAutoFit/>
          </a:bodyPr>
          <a:lstStyle/>
          <a:p>
            <a:r>
              <a:rPr lang="en-US" dirty="0">
                <a:solidFill>
                  <a:schemeClr val="bg1"/>
                </a:solidFill>
              </a:rPr>
              <a:t>Sierra Leone</a:t>
            </a:r>
          </a:p>
        </p:txBody>
      </p:sp>
      <p:cxnSp>
        <p:nvCxnSpPr>
          <p:cNvPr id="10" name="Straight Arrow Connector 9"/>
          <p:cNvCxnSpPr/>
          <p:nvPr/>
        </p:nvCxnSpPr>
        <p:spPr>
          <a:xfrm flipV="1">
            <a:off x="5096256" y="4572000"/>
            <a:ext cx="292608" cy="1364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3880" y="6029380"/>
            <a:ext cx="6159500" cy="660400"/>
          </a:xfrm>
          <a:prstGeom prst="rect">
            <a:avLst/>
          </a:prstGeom>
        </p:spPr>
      </p:pic>
    </p:spTree>
    <p:extLst>
      <p:ext uri="{BB962C8B-B14F-4D97-AF65-F5344CB8AC3E}">
        <p14:creationId xmlns:p14="http://schemas.microsoft.com/office/powerpoint/2010/main" val="211968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F746-688E-DE41-8835-CE0E65396770}"/>
              </a:ext>
            </a:extLst>
          </p:cNvPr>
          <p:cNvSpPr>
            <a:spLocks noGrp="1"/>
          </p:cNvSpPr>
          <p:nvPr>
            <p:ph type="title"/>
          </p:nvPr>
        </p:nvSpPr>
        <p:spPr/>
        <p:txBody>
          <a:bodyPr/>
          <a:lstStyle/>
          <a:p>
            <a:r>
              <a:rPr lang="en-US" dirty="0"/>
              <a:t>General Questions</a:t>
            </a:r>
          </a:p>
        </p:txBody>
      </p:sp>
      <p:sp>
        <p:nvSpPr>
          <p:cNvPr id="3" name="Content Placeholder 2">
            <a:extLst>
              <a:ext uri="{FF2B5EF4-FFF2-40B4-BE49-F238E27FC236}">
                <a16:creationId xmlns:a16="http://schemas.microsoft.com/office/drawing/2014/main" id="{37909863-AAAF-8245-8268-ED96F64495B8}"/>
              </a:ext>
            </a:extLst>
          </p:cNvPr>
          <p:cNvSpPr>
            <a:spLocks noGrp="1"/>
          </p:cNvSpPr>
          <p:nvPr>
            <p:ph idx="1"/>
          </p:nvPr>
        </p:nvSpPr>
        <p:spPr/>
        <p:txBody>
          <a:bodyPr/>
          <a:lstStyle/>
          <a:p>
            <a:r>
              <a:rPr lang="en-US" dirty="0"/>
              <a:t>What are the Challenges in Health care in Sierra Leone?</a:t>
            </a:r>
          </a:p>
          <a:p>
            <a:r>
              <a:rPr lang="en-US" dirty="0"/>
              <a:t>What are health needs of children </a:t>
            </a:r>
            <a:r>
              <a:rPr lang="en-US"/>
              <a:t>in SL </a:t>
            </a:r>
            <a:r>
              <a:rPr lang="en-US" dirty="0"/>
              <a:t>and how they be addressed?</a:t>
            </a:r>
          </a:p>
          <a:p>
            <a:endParaRPr lang="en-US" dirty="0"/>
          </a:p>
          <a:p>
            <a:endParaRPr lang="en-US" dirty="0"/>
          </a:p>
          <a:p>
            <a:r>
              <a:rPr lang="en-US" dirty="0"/>
              <a:t>How does agriculture and nutrition affect health in Sierra Leone? (Gary)</a:t>
            </a:r>
          </a:p>
          <a:p>
            <a:endParaRPr lang="en-US" dirty="0"/>
          </a:p>
        </p:txBody>
      </p:sp>
    </p:spTree>
    <p:extLst>
      <p:ext uri="{BB962C8B-B14F-4D97-AF65-F5344CB8AC3E}">
        <p14:creationId xmlns:p14="http://schemas.microsoft.com/office/powerpoint/2010/main" val="2495545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563" y="982132"/>
            <a:ext cx="6396034" cy="1303867"/>
          </a:xfrm>
        </p:spPr>
        <p:txBody>
          <a:bodyPr>
            <a:normAutofit/>
          </a:bodyPr>
          <a:lstStyle/>
          <a:p>
            <a:pPr>
              <a:lnSpc>
                <a:spcPct val="90000"/>
              </a:lnSpc>
            </a:pPr>
            <a:r>
              <a:rPr lang="en-US" sz="4100" dirty="0"/>
              <a:t>RHCI’s Mission</a:t>
            </a:r>
          </a:p>
        </p:txBody>
      </p:sp>
      <p:sp>
        <p:nvSpPr>
          <p:cNvPr id="3" name="Content Placeholder 2"/>
          <p:cNvSpPr>
            <a:spLocks noGrp="1"/>
          </p:cNvSpPr>
          <p:nvPr>
            <p:ph idx="1"/>
          </p:nvPr>
        </p:nvSpPr>
        <p:spPr>
          <a:xfrm>
            <a:off x="5286376" y="2285999"/>
            <a:ext cx="6012102" cy="4047069"/>
          </a:xfrm>
        </p:spPr>
        <p:txBody>
          <a:bodyPr>
            <a:normAutofit/>
          </a:bodyPr>
          <a:lstStyle/>
          <a:p>
            <a:r>
              <a:rPr lang="en-US" sz="3200" dirty="0">
                <a:ea typeface="Tahoma" panose="020B0604030504040204" pitchFamily="34" charset="0"/>
                <a:cs typeface="Tahoma" panose="020B0604030504040204" pitchFamily="34" charset="0"/>
              </a:rPr>
              <a:t>To partner with rural communities in Sierra Leone in redeveloping health care systems </a:t>
            </a:r>
          </a:p>
          <a:p>
            <a:pPr lvl="1"/>
            <a:r>
              <a:rPr lang="en-US" sz="3200" dirty="0">
                <a:ea typeface="Tahoma" panose="020B0604030504040204" pitchFamily="34" charset="0"/>
                <a:cs typeface="Tahoma" panose="020B0604030504040204" pitchFamily="34" charset="0"/>
              </a:rPr>
              <a:t>to </a:t>
            </a:r>
            <a:r>
              <a:rPr lang="en-US" sz="3200" b="1" dirty="0">
                <a:ea typeface="Tahoma" panose="020B0604030504040204" pitchFamily="34" charset="0"/>
                <a:cs typeface="Tahoma" panose="020B0604030504040204" pitchFamily="34" charset="0"/>
              </a:rPr>
              <a:t>overcome one of the highest maternal and child mortality rates in the world</a:t>
            </a:r>
            <a:r>
              <a:rPr lang="en-US" sz="2800" b="1" dirty="0">
                <a:ea typeface="Tahoma" panose="020B0604030504040204" pitchFamily="34" charset="0"/>
                <a:cs typeface="Tahoma" panose="020B0604030504040204" pitchFamily="34" charset="0"/>
              </a:rPr>
              <a:t>.</a:t>
            </a:r>
          </a:p>
          <a:p>
            <a:pPr marL="0" indent="0">
              <a:buNone/>
            </a:pPr>
            <a:endParaRPr lang="en-US" dirty="0">
              <a:solidFill>
                <a:srgbClr val="262626"/>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7667" r="-1" b="16344"/>
          <a:stretch/>
        </p:blipFill>
        <p:spPr>
          <a:xfrm>
            <a:off x="893523" y="2287010"/>
            <a:ext cx="3876806" cy="3858780"/>
          </a:xfrm>
          <a:prstGeom prst="rect">
            <a:avLst/>
          </a:prstGeom>
        </p:spPr>
      </p:pic>
    </p:spTree>
    <p:extLst>
      <p:ext uri="{BB962C8B-B14F-4D97-AF65-F5344CB8AC3E}">
        <p14:creationId xmlns:p14="http://schemas.microsoft.com/office/powerpoint/2010/main" val="2118430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1CD6-068C-EB4E-B3D6-19A9BA443494}"/>
              </a:ext>
            </a:extLst>
          </p:cNvPr>
          <p:cNvSpPr>
            <a:spLocks noGrp="1"/>
          </p:cNvSpPr>
          <p:nvPr>
            <p:ph type="title"/>
          </p:nvPr>
        </p:nvSpPr>
        <p:spPr>
          <a:xfrm>
            <a:off x="2744814" y="788896"/>
            <a:ext cx="6556349" cy="770468"/>
          </a:xfrm>
        </p:spPr>
        <p:txBody>
          <a:bodyPr>
            <a:normAutofit fontScale="90000"/>
          </a:bodyPr>
          <a:lstStyle/>
          <a:p>
            <a:r>
              <a:rPr lang="en-US" dirty="0"/>
              <a:t>RHCI’s </a:t>
            </a:r>
            <a:br>
              <a:rPr lang="en-US" dirty="0"/>
            </a:br>
            <a:r>
              <a:rPr lang="en-US" dirty="0"/>
              <a:t>11 Full Time Staff in Sierra Leone</a:t>
            </a:r>
          </a:p>
        </p:txBody>
      </p:sp>
      <p:pic>
        <p:nvPicPr>
          <p:cNvPr id="24" name="Picture 23">
            <a:extLst>
              <a:ext uri="{FF2B5EF4-FFF2-40B4-BE49-F238E27FC236}">
                <a16:creationId xmlns:a16="http://schemas.microsoft.com/office/drawing/2014/main" id="{BB0BE1C3-2E13-6745-AF06-FF9FB1DA3707}"/>
              </a:ext>
            </a:extLst>
          </p:cNvPr>
          <p:cNvPicPr>
            <a:picLocks noChangeAspect="1"/>
          </p:cNvPicPr>
          <p:nvPr/>
        </p:nvPicPr>
        <p:blipFill>
          <a:blip r:embed="rId3"/>
          <a:stretch>
            <a:fillRect/>
          </a:stretch>
        </p:blipFill>
        <p:spPr>
          <a:xfrm>
            <a:off x="6410543" y="4307865"/>
            <a:ext cx="1507875" cy="2261813"/>
          </a:xfrm>
          <a:prstGeom prst="rect">
            <a:avLst/>
          </a:prstGeom>
        </p:spPr>
      </p:pic>
      <p:pic>
        <p:nvPicPr>
          <p:cNvPr id="26" name="Picture 25">
            <a:extLst>
              <a:ext uri="{FF2B5EF4-FFF2-40B4-BE49-F238E27FC236}">
                <a16:creationId xmlns:a16="http://schemas.microsoft.com/office/drawing/2014/main" id="{870ABAA3-A6DD-524D-A2AA-B5E98F837B63}"/>
              </a:ext>
            </a:extLst>
          </p:cNvPr>
          <p:cNvPicPr>
            <a:picLocks noChangeAspect="1"/>
          </p:cNvPicPr>
          <p:nvPr/>
        </p:nvPicPr>
        <p:blipFill>
          <a:blip r:embed="rId4"/>
          <a:stretch>
            <a:fillRect/>
          </a:stretch>
        </p:blipFill>
        <p:spPr>
          <a:xfrm>
            <a:off x="8349276" y="1965452"/>
            <a:ext cx="1507874" cy="2261811"/>
          </a:xfrm>
          <a:prstGeom prst="rect">
            <a:avLst/>
          </a:prstGeom>
        </p:spPr>
      </p:pic>
      <p:pic>
        <p:nvPicPr>
          <p:cNvPr id="28" name="Picture 27">
            <a:extLst>
              <a:ext uri="{FF2B5EF4-FFF2-40B4-BE49-F238E27FC236}">
                <a16:creationId xmlns:a16="http://schemas.microsoft.com/office/drawing/2014/main" id="{A4A30618-4127-7545-99CE-974C464FDAB5}"/>
              </a:ext>
            </a:extLst>
          </p:cNvPr>
          <p:cNvPicPr>
            <a:picLocks noChangeAspect="1"/>
          </p:cNvPicPr>
          <p:nvPr/>
        </p:nvPicPr>
        <p:blipFill>
          <a:blip r:embed="rId5"/>
          <a:stretch>
            <a:fillRect/>
          </a:stretch>
        </p:blipFill>
        <p:spPr>
          <a:xfrm>
            <a:off x="2481727" y="1939168"/>
            <a:ext cx="1507874" cy="2261811"/>
          </a:xfrm>
          <a:prstGeom prst="rect">
            <a:avLst/>
          </a:prstGeom>
        </p:spPr>
      </p:pic>
      <p:pic>
        <p:nvPicPr>
          <p:cNvPr id="30" name="Picture 29">
            <a:extLst>
              <a:ext uri="{FF2B5EF4-FFF2-40B4-BE49-F238E27FC236}">
                <a16:creationId xmlns:a16="http://schemas.microsoft.com/office/drawing/2014/main" id="{502F7D0B-79A7-8443-86F2-E3EB30BBBB22}"/>
              </a:ext>
            </a:extLst>
          </p:cNvPr>
          <p:cNvPicPr>
            <a:picLocks noChangeAspect="1"/>
          </p:cNvPicPr>
          <p:nvPr/>
        </p:nvPicPr>
        <p:blipFill>
          <a:blip r:embed="rId6"/>
          <a:stretch>
            <a:fillRect/>
          </a:stretch>
        </p:blipFill>
        <p:spPr>
          <a:xfrm>
            <a:off x="4446872" y="1965452"/>
            <a:ext cx="1507874" cy="2261811"/>
          </a:xfrm>
          <a:prstGeom prst="rect">
            <a:avLst/>
          </a:prstGeom>
        </p:spPr>
      </p:pic>
      <p:pic>
        <p:nvPicPr>
          <p:cNvPr id="32" name="Picture 31">
            <a:extLst>
              <a:ext uri="{FF2B5EF4-FFF2-40B4-BE49-F238E27FC236}">
                <a16:creationId xmlns:a16="http://schemas.microsoft.com/office/drawing/2014/main" id="{FFC01C8D-B1BE-9344-86E5-6EF68A62AFE9}"/>
              </a:ext>
            </a:extLst>
          </p:cNvPr>
          <p:cNvPicPr>
            <a:picLocks noChangeAspect="1"/>
          </p:cNvPicPr>
          <p:nvPr/>
        </p:nvPicPr>
        <p:blipFill>
          <a:blip r:embed="rId7"/>
          <a:stretch>
            <a:fillRect/>
          </a:stretch>
        </p:blipFill>
        <p:spPr>
          <a:xfrm>
            <a:off x="6410543" y="1965452"/>
            <a:ext cx="1507875" cy="2261812"/>
          </a:xfrm>
          <a:prstGeom prst="rect">
            <a:avLst/>
          </a:prstGeom>
        </p:spPr>
      </p:pic>
      <p:pic>
        <p:nvPicPr>
          <p:cNvPr id="34" name="Picture 33">
            <a:extLst>
              <a:ext uri="{FF2B5EF4-FFF2-40B4-BE49-F238E27FC236}">
                <a16:creationId xmlns:a16="http://schemas.microsoft.com/office/drawing/2014/main" id="{77416464-829C-914E-9192-67833B8C3C6E}"/>
              </a:ext>
            </a:extLst>
          </p:cNvPr>
          <p:cNvPicPr>
            <a:picLocks noChangeAspect="1"/>
          </p:cNvPicPr>
          <p:nvPr/>
        </p:nvPicPr>
        <p:blipFill>
          <a:blip r:embed="rId8"/>
          <a:stretch>
            <a:fillRect/>
          </a:stretch>
        </p:blipFill>
        <p:spPr>
          <a:xfrm>
            <a:off x="8358187" y="4357306"/>
            <a:ext cx="1531866" cy="2297799"/>
          </a:xfrm>
          <a:prstGeom prst="rect">
            <a:avLst/>
          </a:prstGeom>
        </p:spPr>
      </p:pic>
      <p:pic>
        <p:nvPicPr>
          <p:cNvPr id="36" name="Picture 35">
            <a:extLst>
              <a:ext uri="{FF2B5EF4-FFF2-40B4-BE49-F238E27FC236}">
                <a16:creationId xmlns:a16="http://schemas.microsoft.com/office/drawing/2014/main" id="{CF6AD0D2-D403-2F4D-A0DD-29921ECD4578}"/>
              </a:ext>
            </a:extLst>
          </p:cNvPr>
          <p:cNvPicPr>
            <a:picLocks noChangeAspect="1"/>
          </p:cNvPicPr>
          <p:nvPr/>
        </p:nvPicPr>
        <p:blipFill>
          <a:blip r:embed="rId9"/>
          <a:stretch>
            <a:fillRect/>
          </a:stretch>
        </p:blipFill>
        <p:spPr>
          <a:xfrm>
            <a:off x="518260" y="4197344"/>
            <a:ext cx="1631245" cy="2446867"/>
          </a:xfrm>
          <a:prstGeom prst="rect">
            <a:avLst/>
          </a:prstGeom>
        </p:spPr>
      </p:pic>
      <p:pic>
        <p:nvPicPr>
          <p:cNvPr id="38" name="Picture 37">
            <a:extLst>
              <a:ext uri="{FF2B5EF4-FFF2-40B4-BE49-F238E27FC236}">
                <a16:creationId xmlns:a16="http://schemas.microsoft.com/office/drawing/2014/main" id="{5508F1E8-F009-B341-A08C-D4353ED93B4B}"/>
              </a:ext>
            </a:extLst>
          </p:cNvPr>
          <p:cNvPicPr>
            <a:picLocks noChangeAspect="1"/>
          </p:cNvPicPr>
          <p:nvPr/>
        </p:nvPicPr>
        <p:blipFill>
          <a:blip r:embed="rId10"/>
          <a:stretch>
            <a:fillRect/>
          </a:stretch>
        </p:blipFill>
        <p:spPr>
          <a:xfrm>
            <a:off x="10050775" y="3001408"/>
            <a:ext cx="1634473" cy="2451710"/>
          </a:xfrm>
          <a:prstGeom prst="rect">
            <a:avLst/>
          </a:prstGeom>
        </p:spPr>
      </p:pic>
      <p:pic>
        <p:nvPicPr>
          <p:cNvPr id="40" name="Picture 39">
            <a:extLst>
              <a:ext uri="{FF2B5EF4-FFF2-40B4-BE49-F238E27FC236}">
                <a16:creationId xmlns:a16="http://schemas.microsoft.com/office/drawing/2014/main" id="{64A7B6D6-BD9A-5749-AF65-9D2384B1EB8D}"/>
              </a:ext>
            </a:extLst>
          </p:cNvPr>
          <p:cNvPicPr>
            <a:picLocks noChangeAspect="1"/>
          </p:cNvPicPr>
          <p:nvPr/>
        </p:nvPicPr>
        <p:blipFill>
          <a:blip r:embed="rId11"/>
          <a:stretch>
            <a:fillRect/>
          </a:stretch>
        </p:blipFill>
        <p:spPr>
          <a:xfrm>
            <a:off x="2481727" y="4271879"/>
            <a:ext cx="1531866" cy="2297799"/>
          </a:xfrm>
          <a:prstGeom prst="rect">
            <a:avLst/>
          </a:prstGeom>
        </p:spPr>
      </p:pic>
      <p:pic>
        <p:nvPicPr>
          <p:cNvPr id="42" name="Picture 41">
            <a:extLst>
              <a:ext uri="{FF2B5EF4-FFF2-40B4-BE49-F238E27FC236}">
                <a16:creationId xmlns:a16="http://schemas.microsoft.com/office/drawing/2014/main" id="{FE33A017-BFCC-F745-A406-6629B43A785D}"/>
              </a:ext>
            </a:extLst>
          </p:cNvPr>
          <p:cNvPicPr>
            <a:picLocks noChangeAspect="1"/>
          </p:cNvPicPr>
          <p:nvPr/>
        </p:nvPicPr>
        <p:blipFill>
          <a:blip r:embed="rId12"/>
          <a:stretch>
            <a:fillRect/>
          </a:stretch>
        </p:blipFill>
        <p:spPr>
          <a:xfrm>
            <a:off x="4446872" y="4390719"/>
            <a:ext cx="1507874" cy="2261812"/>
          </a:xfrm>
          <a:prstGeom prst="rect">
            <a:avLst/>
          </a:prstGeom>
        </p:spPr>
      </p:pic>
      <p:pic>
        <p:nvPicPr>
          <p:cNvPr id="44" name="Picture 43">
            <a:extLst>
              <a:ext uri="{FF2B5EF4-FFF2-40B4-BE49-F238E27FC236}">
                <a16:creationId xmlns:a16="http://schemas.microsoft.com/office/drawing/2014/main" id="{A80A7262-1916-224B-AC05-1ADC533B246C}"/>
              </a:ext>
            </a:extLst>
          </p:cNvPr>
          <p:cNvPicPr>
            <a:picLocks noChangeAspect="1"/>
          </p:cNvPicPr>
          <p:nvPr/>
        </p:nvPicPr>
        <p:blipFill rotWithShape="1">
          <a:blip r:embed="rId13"/>
          <a:srcRect l="13382" t="8475" r="50932" b="63968"/>
          <a:stretch/>
        </p:blipFill>
        <p:spPr>
          <a:xfrm>
            <a:off x="366060" y="1965452"/>
            <a:ext cx="1752859" cy="2030395"/>
          </a:xfrm>
          <a:prstGeom prst="rect">
            <a:avLst/>
          </a:prstGeom>
        </p:spPr>
      </p:pic>
    </p:spTree>
    <p:extLst>
      <p:ext uri="{BB962C8B-B14F-4D97-AF65-F5344CB8AC3E}">
        <p14:creationId xmlns:p14="http://schemas.microsoft.com/office/powerpoint/2010/main" val="2612370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06A4-1D9F-BD40-9DDC-90DA5AF78422}"/>
              </a:ext>
            </a:extLst>
          </p:cNvPr>
          <p:cNvSpPr>
            <a:spLocks noGrp="1"/>
          </p:cNvSpPr>
          <p:nvPr>
            <p:ph type="title"/>
          </p:nvPr>
        </p:nvSpPr>
        <p:spPr>
          <a:xfrm>
            <a:off x="680321" y="753228"/>
            <a:ext cx="9613861" cy="1080938"/>
          </a:xfrm>
        </p:spPr>
        <p:txBody>
          <a:bodyPr>
            <a:normAutofit/>
          </a:bodyPr>
          <a:lstStyle/>
          <a:p>
            <a:r>
              <a:rPr lang="en-US" dirty="0"/>
              <a:t>RHCI’s Four Program Areas</a:t>
            </a:r>
          </a:p>
        </p:txBody>
      </p:sp>
      <p:graphicFrame>
        <p:nvGraphicFramePr>
          <p:cNvPr id="5" name="Content Placeholder 2">
            <a:extLst>
              <a:ext uri="{FF2B5EF4-FFF2-40B4-BE49-F238E27FC236}">
                <a16:creationId xmlns:a16="http://schemas.microsoft.com/office/drawing/2014/main" id="{33075AFE-775F-41B0-AE63-1ED5FFE55F30}"/>
              </a:ext>
            </a:extLst>
          </p:cNvPr>
          <p:cNvGraphicFramePr>
            <a:graphicFrameLocks noGrp="1"/>
          </p:cNvGraphicFramePr>
          <p:nvPr>
            <p:ph idx="1"/>
            <p:extLst>
              <p:ext uri="{D42A27DB-BD31-4B8C-83A1-F6EECF244321}">
                <p14:modId xmlns:p14="http://schemas.microsoft.com/office/powerpoint/2010/main" val="3842832442"/>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9441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BCCA0E-39D5-4C4D-87D3-5477C68ECE7E}"/>
              </a:ext>
            </a:extLst>
          </p:cNvPr>
          <p:cNvSpPr txBox="1"/>
          <p:nvPr/>
        </p:nvSpPr>
        <p:spPr>
          <a:xfrm>
            <a:off x="1101161" y="4933490"/>
            <a:ext cx="9989677" cy="1054745"/>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3400" dirty="0">
                <a:ln w="3175" cmpd="sng">
                  <a:noFill/>
                </a:ln>
                <a:solidFill>
                  <a:schemeClr val="tx1">
                    <a:lumMod val="85000"/>
                    <a:lumOff val="15000"/>
                  </a:schemeClr>
                </a:solidFill>
                <a:latin typeface="+mj-lt"/>
                <a:ea typeface="+mj-ea"/>
                <a:cs typeface="+mj-cs"/>
              </a:rPr>
              <a:t>T</a:t>
            </a:r>
            <a:r>
              <a:rPr lang="en-US" sz="3400" kern="1200" cap="none" dirty="0">
                <a:ln w="3175" cmpd="sng">
                  <a:noFill/>
                </a:ln>
                <a:solidFill>
                  <a:schemeClr val="tx1">
                    <a:lumMod val="85000"/>
                    <a:lumOff val="15000"/>
                  </a:schemeClr>
                </a:solidFill>
                <a:effectLst/>
                <a:latin typeface="+mj-lt"/>
                <a:ea typeface="+mj-ea"/>
                <a:cs typeface="+mj-cs"/>
              </a:rPr>
              <a:t>ransportation, </a:t>
            </a:r>
            <a:r>
              <a:rPr lang="en-US" sz="3400" dirty="0">
                <a:ln w="3175" cmpd="sng">
                  <a:noFill/>
                </a:ln>
                <a:solidFill>
                  <a:schemeClr val="tx1">
                    <a:lumMod val="85000"/>
                    <a:lumOff val="15000"/>
                  </a:schemeClr>
                </a:solidFill>
                <a:latin typeface="+mj-lt"/>
                <a:ea typeface="+mj-ea"/>
                <a:cs typeface="+mj-cs"/>
              </a:rPr>
              <a:t>Trainings, </a:t>
            </a:r>
            <a:r>
              <a:rPr lang="en-US" sz="3400" kern="1200" cap="none" dirty="0">
                <a:ln w="3175" cmpd="sng">
                  <a:noFill/>
                </a:ln>
                <a:solidFill>
                  <a:schemeClr val="tx1">
                    <a:lumMod val="85000"/>
                    <a:lumOff val="15000"/>
                  </a:schemeClr>
                </a:solidFill>
                <a:effectLst/>
                <a:latin typeface="+mj-lt"/>
                <a:ea typeface="+mj-ea"/>
                <a:cs typeface="+mj-cs"/>
              </a:rPr>
              <a:t> donations of medical supplies, medication and support for 3 health units</a:t>
            </a:r>
          </a:p>
        </p:txBody>
      </p:sp>
      <p:pic>
        <p:nvPicPr>
          <p:cNvPr id="5" name="Picture 4">
            <a:extLst>
              <a:ext uri="{FF2B5EF4-FFF2-40B4-BE49-F238E27FC236}">
                <a16:creationId xmlns:a16="http://schemas.microsoft.com/office/drawing/2014/main" id="{7ED7502E-593E-9C4A-8DFB-19B0401998BF}"/>
              </a:ext>
            </a:extLst>
          </p:cNvPr>
          <p:cNvPicPr>
            <a:picLocks noChangeAspect="1"/>
          </p:cNvPicPr>
          <p:nvPr/>
        </p:nvPicPr>
        <p:blipFill rotWithShape="1">
          <a:blip r:embed="rId3"/>
          <a:srcRect t="1805" r="-4" b="10271"/>
          <a:stretch/>
        </p:blipFill>
        <p:spPr>
          <a:xfrm>
            <a:off x="803672" y="1676982"/>
            <a:ext cx="4938623" cy="3256508"/>
          </a:xfrm>
          <a:prstGeom prst="rect">
            <a:avLst/>
          </a:prstGeom>
        </p:spPr>
      </p:pic>
      <p:pic>
        <p:nvPicPr>
          <p:cNvPr id="2" name="Picture 1">
            <a:extLst>
              <a:ext uri="{FF2B5EF4-FFF2-40B4-BE49-F238E27FC236}">
                <a16:creationId xmlns:a16="http://schemas.microsoft.com/office/drawing/2014/main" id="{C94BDD46-A28C-ED47-A99D-94DDAA37C9BB}"/>
              </a:ext>
            </a:extLst>
          </p:cNvPr>
          <p:cNvPicPr>
            <a:picLocks noChangeAspect="1"/>
          </p:cNvPicPr>
          <p:nvPr/>
        </p:nvPicPr>
        <p:blipFill rotWithShape="1">
          <a:blip r:embed="rId4">
            <a:extLst>
              <a:ext uri="{28A0092B-C50C-407E-A947-70E740481C1C}">
                <a14:useLocalDpi xmlns:a14="http://schemas.microsoft.com/office/drawing/2010/main" val="0"/>
              </a:ext>
            </a:extLst>
          </a:blip>
          <a:srcRect r="-2" b="11752"/>
          <a:stretch/>
        </p:blipFill>
        <p:spPr>
          <a:xfrm>
            <a:off x="6168502" y="1561705"/>
            <a:ext cx="4910094" cy="3249705"/>
          </a:xfrm>
          <a:prstGeom prst="rect">
            <a:avLst/>
          </a:prstGeom>
        </p:spPr>
      </p:pic>
      <p:sp>
        <p:nvSpPr>
          <p:cNvPr id="4" name="TextBox 3">
            <a:extLst>
              <a:ext uri="{FF2B5EF4-FFF2-40B4-BE49-F238E27FC236}">
                <a16:creationId xmlns:a16="http://schemas.microsoft.com/office/drawing/2014/main" id="{7C70F8C8-46F0-2144-8386-A02C801873F7}"/>
              </a:ext>
            </a:extLst>
          </p:cNvPr>
          <p:cNvSpPr txBox="1"/>
          <p:nvPr/>
        </p:nvSpPr>
        <p:spPr>
          <a:xfrm>
            <a:off x="628650" y="384674"/>
            <a:ext cx="9825535" cy="1077218"/>
          </a:xfrm>
          <a:prstGeom prst="rect">
            <a:avLst/>
          </a:prstGeom>
          <a:noFill/>
        </p:spPr>
        <p:txBody>
          <a:bodyPr wrap="square" rtlCol="0">
            <a:spAutoFit/>
          </a:bodyPr>
          <a:lstStyle/>
          <a:p>
            <a:pPr marL="514350" indent="-514350">
              <a:buAutoNum type="arabicPeriod"/>
            </a:pPr>
            <a:r>
              <a:rPr lang="en-US" sz="3200" b="1" dirty="0"/>
              <a:t>Rural Health System Re-development</a:t>
            </a:r>
          </a:p>
          <a:p>
            <a:r>
              <a:rPr lang="en-US" sz="3200" b="1" dirty="0"/>
              <a:t> by Strengthening existing health systems</a:t>
            </a:r>
          </a:p>
        </p:txBody>
      </p:sp>
    </p:spTree>
    <p:extLst>
      <p:ext uri="{BB962C8B-B14F-4D97-AF65-F5344CB8AC3E}">
        <p14:creationId xmlns:p14="http://schemas.microsoft.com/office/powerpoint/2010/main" val="1209880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502" y="1471645"/>
            <a:ext cx="3073940" cy="3288244"/>
          </a:xfrm>
          <a:prstGeom prst="rect">
            <a:avLst/>
          </a:prstGeom>
        </p:spPr>
        <p:txBody>
          <a:bodyPr vert="horz" lIns="91440" tIns="45720" rIns="91440" bIns="45720" rtlCol="0" anchor="b">
            <a:normAutofit/>
          </a:bodyPr>
          <a:lstStyle/>
          <a:p>
            <a:pPr algn="ctr">
              <a:spcBef>
                <a:spcPct val="0"/>
              </a:spcBef>
              <a:spcAft>
                <a:spcPts val="600"/>
              </a:spcAft>
            </a:pPr>
            <a:r>
              <a:rPr lang="en-US" sz="4100" b="1" dirty="0">
                <a:ln w="3175" cmpd="sng">
                  <a:noFill/>
                </a:ln>
                <a:latin typeface="+mj-lt"/>
                <a:ea typeface="+mj-ea"/>
                <a:cs typeface="+mj-cs"/>
              </a:rPr>
              <a:t>2- </a:t>
            </a:r>
            <a:r>
              <a:rPr lang="en-US" sz="3600" b="1" dirty="0">
                <a:ln w="3175" cmpd="sng">
                  <a:noFill/>
                </a:ln>
                <a:latin typeface="+mj-lt"/>
                <a:ea typeface="+mj-ea"/>
                <a:cs typeface="+mj-cs"/>
              </a:rPr>
              <a:t>Mbao-mi Mothers’ Home—</a:t>
            </a:r>
            <a:endParaRPr lang="en-US" sz="3200" b="1" dirty="0">
              <a:ln w="3175" cmpd="sng">
                <a:noFill/>
              </a:ln>
              <a:latin typeface="+mj-lt"/>
              <a:ea typeface="+mj-ea"/>
              <a:cs typeface="+mj-cs"/>
            </a:endParaRPr>
          </a:p>
          <a:p>
            <a:pPr algn="ctr">
              <a:spcBef>
                <a:spcPct val="0"/>
              </a:spcBef>
              <a:spcAft>
                <a:spcPts val="600"/>
              </a:spcAft>
            </a:pPr>
            <a:r>
              <a:rPr lang="en-US" sz="3200" b="1" dirty="0">
                <a:ln w="3175" cmpd="sng">
                  <a:noFill/>
                </a:ln>
                <a:latin typeface="+mj-lt"/>
                <a:ea typeface="+mj-ea"/>
                <a:cs typeface="+mj-cs"/>
              </a:rPr>
              <a:t>Maternity Waiting Home</a:t>
            </a:r>
            <a:endParaRPr lang="en-US" sz="4100" b="1" dirty="0">
              <a:ln w="3175" cmpd="sng">
                <a:noFill/>
              </a:ln>
              <a:latin typeface="+mj-lt"/>
              <a:ea typeface="+mj-ea"/>
              <a:cs typeface="+mj-cs"/>
            </a:endParaRPr>
          </a:p>
        </p:txBody>
      </p:sp>
      <p:pic>
        <p:nvPicPr>
          <p:cNvPr id="2" name="Picture 1"/>
          <p:cNvPicPr/>
          <p:nvPr/>
        </p:nvPicPr>
        <p:blipFill rotWithShape="1">
          <a:blip r:embed="rId3">
            <a:extLst>
              <a:ext uri="{28A0092B-C50C-407E-A947-70E740481C1C}">
                <a14:useLocalDpi xmlns:a14="http://schemas.microsoft.com/office/drawing/2010/main" val="0"/>
              </a:ext>
            </a:extLst>
          </a:blip>
          <a:srcRect t="7034" r="1" b="16432"/>
          <a:stretch/>
        </p:blipFill>
        <p:spPr>
          <a:xfrm>
            <a:off x="3954265" y="668896"/>
            <a:ext cx="7594731" cy="4090993"/>
          </a:xfrm>
          <a:prstGeom prst="rect">
            <a:avLst/>
          </a:prstGeom>
        </p:spPr>
      </p:pic>
      <p:sp>
        <p:nvSpPr>
          <p:cNvPr id="3" name="TextBox 2">
            <a:extLst>
              <a:ext uri="{FF2B5EF4-FFF2-40B4-BE49-F238E27FC236}">
                <a16:creationId xmlns:a16="http://schemas.microsoft.com/office/drawing/2014/main" id="{AB7CEE41-921F-FA4C-8F5C-05900F17FD57}"/>
              </a:ext>
            </a:extLst>
          </p:cNvPr>
          <p:cNvSpPr txBox="1"/>
          <p:nvPr/>
        </p:nvSpPr>
        <p:spPr>
          <a:xfrm>
            <a:off x="2971801" y="4988775"/>
            <a:ext cx="8465124" cy="1200329"/>
          </a:xfrm>
          <a:prstGeom prst="rect">
            <a:avLst/>
          </a:prstGeom>
          <a:noFill/>
        </p:spPr>
        <p:txBody>
          <a:bodyPr wrap="square" rtlCol="0">
            <a:spAutoFit/>
          </a:bodyPr>
          <a:lstStyle/>
          <a:p>
            <a:r>
              <a:rPr lang="en-US" sz="2400" dirty="0"/>
              <a:t>A place for mothers from distant villages to stay at the end </a:t>
            </a:r>
          </a:p>
          <a:p>
            <a:r>
              <a:rPr lang="en-US" sz="2400" dirty="0"/>
              <a:t>of pregnancy to have access to skilled care at childbirth.</a:t>
            </a:r>
          </a:p>
          <a:p>
            <a:pPr algn="ctr"/>
            <a:r>
              <a:rPr lang="en-US" sz="2400" dirty="0"/>
              <a:t>Opened January 2018</a:t>
            </a:r>
          </a:p>
        </p:txBody>
      </p:sp>
    </p:spTree>
    <p:extLst>
      <p:ext uri="{BB962C8B-B14F-4D97-AF65-F5344CB8AC3E}">
        <p14:creationId xmlns:p14="http://schemas.microsoft.com/office/powerpoint/2010/main" val="1522860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55" name="Rectangle 45">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6" name="Rectangle 49">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1">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7087552" cy="1080938"/>
          </a:xfrm>
        </p:spPr>
        <p:txBody>
          <a:bodyPr vert="horz" lIns="91440" tIns="45720" rIns="91440" bIns="45720" rtlCol="0">
            <a:normAutofit/>
          </a:bodyPr>
          <a:lstStyle/>
          <a:p>
            <a:r>
              <a:rPr lang="en-US" b="1" dirty="0"/>
              <a:t>3-Children’s Health  Program</a:t>
            </a:r>
          </a:p>
        </p:txBody>
      </p:sp>
      <p:pic>
        <p:nvPicPr>
          <p:cNvPr id="54" name="Picture 53">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15" name="Content Placeholder 14">
            <a:extLst>
              <a:ext uri="{FF2B5EF4-FFF2-40B4-BE49-F238E27FC236}">
                <a16:creationId xmlns:a16="http://schemas.microsoft.com/office/drawing/2014/main" id="{5377AE14-48B9-F040-BB63-6295493E19C6}"/>
              </a:ext>
            </a:extLst>
          </p:cNvPr>
          <p:cNvSpPr>
            <a:spLocks noGrp="1"/>
          </p:cNvSpPr>
          <p:nvPr>
            <p:ph idx="1"/>
          </p:nvPr>
        </p:nvSpPr>
        <p:spPr>
          <a:xfrm>
            <a:off x="680321" y="2336873"/>
            <a:ext cx="6423211" cy="3599316"/>
          </a:xfrm>
        </p:spPr>
        <p:txBody>
          <a:bodyPr vert="horz" lIns="91440" tIns="45720" rIns="91440" bIns="45720" rtlCol="0">
            <a:normAutofit fontScale="92500" lnSpcReduction="10000"/>
          </a:bodyPr>
          <a:lstStyle/>
          <a:p>
            <a:r>
              <a:rPr lang="en-US" sz="3200" dirty="0"/>
              <a:t>Malnutrition Program </a:t>
            </a:r>
          </a:p>
          <a:p>
            <a:pPr marL="0" indent="0">
              <a:buNone/>
            </a:pPr>
            <a:endParaRPr lang="en-US" sz="3200" dirty="0"/>
          </a:p>
          <a:p>
            <a:r>
              <a:rPr lang="en-US" sz="3200" dirty="0"/>
              <a:t>Transportation and Support for emergency and critical care at Bo Children’s Hospital </a:t>
            </a:r>
          </a:p>
          <a:p>
            <a:endParaRPr lang="en-US" sz="3200" dirty="0"/>
          </a:p>
          <a:p>
            <a:r>
              <a:rPr lang="en-US" sz="3200" dirty="0"/>
              <a:t>Support for Immunization campaigns</a:t>
            </a:r>
          </a:p>
        </p:txBody>
      </p:sp>
      <p:pic>
        <p:nvPicPr>
          <p:cNvPr id="41" name="Content Placeholder 5" descr="A person holding a baby&#10;&#10;Description automatically generated">
            <a:extLst>
              <a:ext uri="{FF2B5EF4-FFF2-40B4-BE49-F238E27FC236}">
                <a16:creationId xmlns:a16="http://schemas.microsoft.com/office/drawing/2014/main" id="{11A39596-C2C4-7740-8A8D-357D168242C7}"/>
              </a:ext>
            </a:extLst>
          </p:cNvPr>
          <p:cNvPicPr>
            <a:picLocks noChangeAspect="1"/>
          </p:cNvPicPr>
          <p:nvPr/>
        </p:nvPicPr>
        <p:blipFill rotWithShape="1">
          <a:blip r:embed="rId5">
            <a:extLst>
              <a:ext uri="{28A0092B-C50C-407E-A947-70E740481C1C}">
                <a14:useLocalDpi xmlns:a14="http://schemas.microsoft.com/office/drawing/2010/main" val="0"/>
              </a:ext>
            </a:extLst>
          </a:blip>
          <a:srcRect l="8890" r="686" b="1"/>
          <a:stretch/>
        </p:blipFill>
        <p:spPr>
          <a:xfrm>
            <a:off x="8187091" y="766557"/>
            <a:ext cx="3358478" cy="5324885"/>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79286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32" name="Rectangle 31">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2DCF414-A146-5D47-800F-4F0677FE5835}"/>
              </a:ext>
            </a:extLst>
          </p:cNvPr>
          <p:cNvSpPr>
            <a:spLocks noGrp="1"/>
          </p:cNvSpPr>
          <p:nvPr>
            <p:ph type="title"/>
          </p:nvPr>
        </p:nvSpPr>
        <p:spPr>
          <a:xfrm>
            <a:off x="185195" y="753228"/>
            <a:ext cx="4631249" cy="1080938"/>
          </a:xfrm>
        </p:spPr>
        <p:txBody>
          <a:bodyPr vert="horz" lIns="91440" tIns="45720" rIns="91440" bIns="45720" rtlCol="0" anchor="ctr">
            <a:normAutofit/>
          </a:bodyPr>
          <a:lstStyle/>
          <a:p>
            <a:r>
              <a:rPr lang="en-US" b="1" dirty="0"/>
              <a:t>4-Sustainable Food and Agriculture</a:t>
            </a:r>
          </a:p>
        </p:txBody>
      </p:sp>
      <p:pic>
        <p:nvPicPr>
          <p:cNvPr id="36" name="Picture 35">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Content Placeholder 2">
            <a:extLst>
              <a:ext uri="{FF2B5EF4-FFF2-40B4-BE49-F238E27FC236}">
                <a16:creationId xmlns:a16="http://schemas.microsoft.com/office/drawing/2014/main" id="{C7990E79-D371-FC45-B35A-63812C43E2F0}"/>
              </a:ext>
            </a:extLst>
          </p:cNvPr>
          <p:cNvSpPr>
            <a:spLocks noGrp="1"/>
          </p:cNvSpPr>
          <p:nvPr>
            <p:ph sz="half" idx="1"/>
          </p:nvPr>
        </p:nvSpPr>
        <p:spPr>
          <a:xfrm>
            <a:off x="277793" y="2336873"/>
            <a:ext cx="4058818" cy="4006054"/>
          </a:xfrm>
        </p:spPr>
        <p:txBody>
          <a:bodyPr vert="horz" lIns="91440" tIns="45720" rIns="91440" bIns="45720" rtlCol="0">
            <a:normAutofit/>
          </a:bodyPr>
          <a:lstStyle/>
          <a:p>
            <a:r>
              <a:rPr lang="en-US" sz="2800" dirty="0"/>
              <a:t>Large Vegetable Garden and Fruit Orchard at </a:t>
            </a:r>
            <a:r>
              <a:rPr lang="en-US" sz="2800" dirty="0" err="1"/>
              <a:t>Mbaomi</a:t>
            </a:r>
            <a:r>
              <a:rPr lang="en-US" sz="2800" dirty="0"/>
              <a:t> Home</a:t>
            </a:r>
          </a:p>
          <a:p>
            <a:r>
              <a:rPr lang="en-US" sz="2800" dirty="0"/>
              <a:t>Three Farmer Based Organizations</a:t>
            </a:r>
          </a:p>
          <a:p>
            <a:pPr lvl="1"/>
            <a:r>
              <a:rPr lang="en-US" sz="2800" dirty="0" err="1"/>
              <a:t>Tikonko</a:t>
            </a:r>
            <a:endParaRPr lang="en-US" sz="2800" dirty="0"/>
          </a:p>
          <a:p>
            <a:pPr lvl="1"/>
            <a:r>
              <a:rPr lang="en-US" sz="2800" dirty="0" err="1"/>
              <a:t>Kpakuma</a:t>
            </a:r>
            <a:endParaRPr lang="en-US" sz="2800" dirty="0"/>
          </a:p>
          <a:p>
            <a:pPr lvl="1"/>
            <a:r>
              <a:rPr lang="en-US" sz="2800" dirty="0"/>
              <a:t>Julian</a:t>
            </a:r>
          </a:p>
          <a:p>
            <a:endParaRPr lang="en-US" sz="1400" dirty="0"/>
          </a:p>
        </p:txBody>
      </p:sp>
      <p:pic>
        <p:nvPicPr>
          <p:cNvPr id="13" name="Picture 12" descr="A group of people posing for the camera&#10;&#10;Description automatically generated">
            <a:extLst>
              <a:ext uri="{FF2B5EF4-FFF2-40B4-BE49-F238E27FC236}">
                <a16:creationId xmlns:a16="http://schemas.microsoft.com/office/drawing/2014/main" id="{67B4E18B-BA6F-6948-BD92-22680BF509C1}"/>
              </a:ext>
            </a:extLst>
          </p:cNvPr>
          <p:cNvPicPr>
            <a:picLocks noChangeAspect="1"/>
          </p:cNvPicPr>
          <p:nvPr/>
        </p:nvPicPr>
        <p:blipFill>
          <a:blip r:embed="rId6"/>
          <a:stretch>
            <a:fillRect/>
          </a:stretch>
        </p:blipFill>
        <p:spPr>
          <a:xfrm>
            <a:off x="5276090" y="1077945"/>
            <a:ext cx="6269479" cy="470210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590598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1E7ABFF-6F97-154C-AC64-BD2AAA018372}"/>
              </a:ext>
            </a:extLst>
          </p:cNvPr>
          <p:cNvSpPr>
            <a:spLocks noGrp="1"/>
          </p:cNvSpPr>
          <p:nvPr>
            <p:ph type="title"/>
          </p:nvPr>
        </p:nvSpPr>
        <p:spPr>
          <a:xfrm>
            <a:off x="680321" y="2063262"/>
            <a:ext cx="3739279" cy="2661052"/>
          </a:xfrm>
        </p:spPr>
        <p:txBody>
          <a:bodyPr>
            <a:normAutofit/>
          </a:bodyPr>
          <a:lstStyle/>
          <a:p>
            <a:pPr algn="r"/>
            <a:r>
              <a:rPr lang="en-US" sz="4400"/>
              <a:t>Opportunities</a:t>
            </a:r>
          </a:p>
        </p:txBody>
      </p:sp>
      <p:graphicFrame>
        <p:nvGraphicFramePr>
          <p:cNvPr id="6" name="Content Placeholder 2">
            <a:extLst>
              <a:ext uri="{FF2B5EF4-FFF2-40B4-BE49-F238E27FC236}">
                <a16:creationId xmlns:a16="http://schemas.microsoft.com/office/drawing/2014/main" id="{C5C708EC-36B5-41BD-85CC-8CDED6E27367}"/>
              </a:ext>
            </a:extLst>
          </p:cNvPr>
          <p:cNvGraphicFramePr>
            <a:graphicFrameLocks noGrp="1"/>
          </p:cNvGraphicFramePr>
          <p:nvPr>
            <p:ph idx="1"/>
            <p:extLst>
              <p:ext uri="{D42A27DB-BD31-4B8C-83A1-F6EECF244321}">
                <p14:modId xmlns:p14="http://schemas.microsoft.com/office/powerpoint/2010/main" val="3281447292"/>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65341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group of people standing in front of a crowd&#10;&#10;Description automatically generated">
            <a:extLst>
              <a:ext uri="{FF2B5EF4-FFF2-40B4-BE49-F238E27FC236}">
                <a16:creationId xmlns:a16="http://schemas.microsoft.com/office/drawing/2014/main" id="{1F5A0B89-44BE-C04E-B202-D1E21EA1EA71}"/>
              </a:ext>
            </a:extLst>
          </p:cNvPr>
          <p:cNvPicPr>
            <a:picLocks noChangeAspect="1"/>
          </p:cNvPicPr>
          <p:nvPr/>
        </p:nvPicPr>
        <p:blipFill>
          <a:blip r:embed="rId2"/>
          <a:stretch>
            <a:fillRect/>
          </a:stretch>
        </p:blipFill>
        <p:spPr>
          <a:xfrm>
            <a:off x="643467" y="726438"/>
            <a:ext cx="3278292" cy="2458719"/>
          </a:xfrm>
          <a:prstGeom prst="rect">
            <a:avLst/>
          </a:prstGeom>
        </p:spPr>
      </p:pic>
      <p:pic>
        <p:nvPicPr>
          <p:cNvPr id="5" name="Picture 4" descr="A person standing next to a tree&#10;&#10;Description automatically generated">
            <a:extLst>
              <a:ext uri="{FF2B5EF4-FFF2-40B4-BE49-F238E27FC236}">
                <a16:creationId xmlns:a16="http://schemas.microsoft.com/office/drawing/2014/main" id="{CCA438D5-C746-704B-9020-9ED82878F7CA}"/>
              </a:ext>
            </a:extLst>
          </p:cNvPr>
          <p:cNvPicPr>
            <a:picLocks noChangeAspect="1"/>
          </p:cNvPicPr>
          <p:nvPr/>
        </p:nvPicPr>
        <p:blipFill>
          <a:blip r:embed="rId3"/>
          <a:stretch>
            <a:fillRect/>
          </a:stretch>
        </p:blipFill>
        <p:spPr>
          <a:xfrm>
            <a:off x="4255920" y="643466"/>
            <a:ext cx="3718683" cy="5571062"/>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11C49C7E-4547-0747-A00B-86F6FBCF3FF4}"/>
              </a:ext>
            </a:extLst>
          </p:cNvPr>
          <p:cNvPicPr>
            <a:picLocks noChangeAspect="1"/>
          </p:cNvPicPr>
          <p:nvPr/>
        </p:nvPicPr>
        <p:blipFill>
          <a:blip r:embed="rId4"/>
          <a:stretch>
            <a:fillRect/>
          </a:stretch>
        </p:blipFill>
        <p:spPr>
          <a:xfrm>
            <a:off x="8308764" y="655840"/>
            <a:ext cx="3239769" cy="2599914"/>
          </a:xfrm>
          <a:prstGeom prst="rect">
            <a:avLst/>
          </a:prstGeom>
        </p:spPr>
      </p:pic>
      <p:pic>
        <p:nvPicPr>
          <p:cNvPr id="3" name="Picture 2" descr="A person holding a baby&#10;&#10;Description automatically generated">
            <a:extLst>
              <a:ext uri="{FF2B5EF4-FFF2-40B4-BE49-F238E27FC236}">
                <a16:creationId xmlns:a16="http://schemas.microsoft.com/office/drawing/2014/main" id="{40807847-3C1E-B045-A48F-0A8FCAD046DE}"/>
              </a:ext>
            </a:extLst>
          </p:cNvPr>
          <p:cNvPicPr>
            <a:picLocks noChangeAspect="1"/>
          </p:cNvPicPr>
          <p:nvPr/>
        </p:nvPicPr>
        <p:blipFill>
          <a:blip r:embed="rId5"/>
          <a:stretch>
            <a:fillRect/>
          </a:stretch>
        </p:blipFill>
        <p:spPr>
          <a:xfrm>
            <a:off x="643467" y="3672836"/>
            <a:ext cx="3278292" cy="2458719"/>
          </a:xfrm>
          <a:prstGeom prst="rect">
            <a:avLst/>
          </a:prstGeom>
        </p:spPr>
      </p:pic>
      <p:pic>
        <p:nvPicPr>
          <p:cNvPr id="10" name="Picture 9" descr="A person holding a baby&#10;&#10;Description automatically generated">
            <a:extLst>
              <a:ext uri="{FF2B5EF4-FFF2-40B4-BE49-F238E27FC236}">
                <a16:creationId xmlns:a16="http://schemas.microsoft.com/office/drawing/2014/main" id="{6268FADA-4D59-134E-A518-93721F0C4D72}"/>
              </a:ext>
            </a:extLst>
          </p:cNvPr>
          <p:cNvPicPr>
            <a:picLocks noChangeAspect="1"/>
          </p:cNvPicPr>
          <p:nvPr/>
        </p:nvPicPr>
        <p:blipFill>
          <a:blip r:embed="rId6"/>
          <a:stretch>
            <a:fillRect/>
          </a:stretch>
        </p:blipFill>
        <p:spPr>
          <a:xfrm>
            <a:off x="8937150" y="3589863"/>
            <a:ext cx="1982994" cy="2643992"/>
          </a:xfrm>
          <a:prstGeom prst="rect">
            <a:avLst/>
          </a:prstGeom>
        </p:spPr>
      </p:pic>
    </p:spTree>
    <p:extLst>
      <p:ext uri="{BB962C8B-B14F-4D97-AF65-F5344CB8AC3E}">
        <p14:creationId xmlns:p14="http://schemas.microsoft.com/office/powerpoint/2010/main" val="2276257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DE641BE7-E53D-4EDB-86DC-A76FE7EB68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6" name="Picture 75">
            <a:extLst>
              <a:ext uri="{FF2B5EF4-FFF2-40B4-BE49-F238E27FC236}">
                <a16:creationId xmlns:a16="http://schemas.microsoft.com/office/drawing/2014/main" id="{D76FB576-CA80-4A46-AE21-57CB59E08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78" name="Picture 77">
            <a:extLst>
              <a:ext uri="{FF2B5EF4-FFF2-40B4-BE49-F238E27FC236}">
                <a16:creationId xmlns:a16="http://schemas.microsoft.com/office/drawing/2014/main" id="{68ACDD95-D489-4928-ADC4-C261BEDEB5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80" name="Rectangle 79">
            <a:extLst>
              <a:ext uri="{FF2B5EF4-FFF2-40B4-BE49-F238E27FC236}">
                <a16:creationId xmlns:a16="http://schemas.microsoft.com/office/drawing/2014/main" id="{2001B4CE-DF79-4F9D-8ED5-A8AF7FC7A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6D1B22DD-9D42-447D-8986-CBC33EF25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4" name="Group 83">
            <a:extLst>
              <a:ext uri="{FF2B5EF4-FFF2-40B4-BE49-F238E27FC236}">
                <a16:creationId xmlns:a16="http://schemas.microsoft.com/office/drawing/2014/main" id="{C0FE38C7-02C1-4F3A-8E18-9A5969EAD2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85" name="Rectangle 84">
              <a:extLst>
                <a:ext uri="{FF2B5EF4-FFF2-40B4-BE49-F238E27FC236}">
                  <a16:creationId xmlns:a16="http://schemas.microsoft.com/office/drawing/2014/main" id="{47406276-C40D-4C95-9E6B-D2F8A0320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8A094486-BD02-4DE5-8075-F655BCFCD32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88" name="Rectangle 87">
            <a:extLst>
              <a:ext uri="{FF2B5EF4-FFF2-40B4-BE49-F238E27FC236}">
                <a16:creationId xmlns:a16="http://schemas.microsoft.com/office/drawing/2014/main" id="{0830885C-51F5-418F-A00B-3A6A62464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2368" y="-1"/>
            <a:ext cx="6199632"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bject&#10;&#10;Description automatically generated">
            <a:extLst>
              <a:ext uri="{FF2B5EF4-FFF2-40B4-BE49-F238E27FC236}">
                <a16:creationId xmlns:a16="http://schemas.microsoft.com/office/drawing/2014/main" id="{4ADF2372-4CBB-7546-99FF-347E5B8B589A}"/>
              </a:ext>
            </a:extLst>
          </p:cNvPr>
          <p:cNvPicPr>
            <a:picLocks noChangeAspect="1"/>
          </p:cNvPicPr>
          <p:nvPr/>
        </p:nvPicPr>
        <p:blipFill rotWithShape="1">
          <a:blip r:embed="rId6"/>
          <a:srcRect l="1965" r="88868"/>
          <a:stretch/>
        </p:blipFill>
        <p:spPr>
          <a:xfrm>
            <a:off x="6093559" y="-1"/>
            <a:ext cx="3003497" cy="4259179"/>
          </a:xfrm>
          <a:prstGeom prst="rect">
            <a:avLst/>
          </a:prstGeom>
          <a:ln>
            <a:noFill/>
          </a:ln>
          <a:effectLst/>
        </p:spPr>
      </p:pic>
      <p:pic>
        <p:nvPicPr>
          <p:cNvPr id="17" name="Content Placeholder 3" descr="A group of people sitting posing for the camera&#10;&#10;Description automatically generated">
            <a:extLst>
              <a:ext uri="{FF2B5EF4-FFF2-40B4-BE49-F238E27FC236}">
                <a16:creationId xmlns:a16="http://schemas.microsoft.com/office/drawing/2014/main" id="{69919697-9FDE-0243-8DE7-D3C9E1D64D39}"/>
              </a:ext>
            </a:extLst>
          </p:cNvPr>
          <p:cNvPicPr>
            <a:picLocks noChangeAspect="1"/>
          </p:cNvPicPr>
          <p:nvPr/>
        </p:nvPicPr>
        <p:blipFill rotWithShape="1">
          <a:blip r:embed="rId7">
            <a:extLst>
              <a:ext uri="{28A0092B-C50C-407E-A947-70E740481C1C}">
                <a14:useLocalDpi xmlns:a14="http://schemas.microsoft.com/office/drawing/2010/main" val="0"/>
              </a:ext>
            </a:extLst>
          </a:blip>
          <a:srcRect t="8283" r="-1" b="17330"/>
          <a:stretch/>
        </p:blipFill>
        <p:spPr bwMode="auto">
          <a:xfrm>
            <a:off x="6093554" y="4351643"/>
            <a:ext cx="6098444" cy="250635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D1A2BB91-46D6-4D17-A52E-0349F459FA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92" name="Rectangle 91">
            <a:extLst>
              <a:ext uri="{FF2B5EF4-FFF2-40B4-BE49-F238E27FC236}">
                <a16:creationId xmlns:a16="http://schemas.microsoft.com/office/drawing/2014/main" id="{FFA8A7F1-45AD-4152-A6F8-F8F8DFCDA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FC51E70-A3BB-9346-9379-2967048A6400}"/>
              </a:ext>
            </a:extLst>
          </p:cNvPr>
          <p:cNvSpPr>
            <a:spLocks noGrp="1"/>
          </p:cNvSpPr>
          <p:nvPr>
            <p:ph type="title"/>
          </p:nvPr>
        </p:nvSpPr>
        <p:spPr>
          <a:xfrm>
            <a:off x="680322" y="2403231"/>
            <a:ext cx="5192940" cy="2133600"/>
          </a:xfrm>
        </p:spPr>
        <p:txBody>
          <a:bodyPr vert="horz" lIns="91440" tIns="45720" rIns="91440" bIns="45720" rtlCol="0" anchor="b">
            <a:normAutofit/>
          </a:bodyPr>
          <a:lstStyle/>
          <a:p>
            <a:pPr algn="r"/>
            <a:r>
              <a:rPr lang="en-US" sz="3400"/>
              <a:t>Thank you for attending RHCI’s first Global Health Roundtable!</a:t>
            </a:r>
          </a:p>
        </p:txBody>
      </p:sp>
      <p:pic>
        <p:nvPicPr>
          <p:cNvPr id="8" name="Picture 7" descr="A person sitting on a table&#10;&#10;Description automatically generated">
            <a:extLst>
              <a:ext uri="{FF2B5EF4-FFF2-40B4-BE49-F238E27FC236}">
                <a16:creationId xmlns:a16="http://schemas.microsoft.com/office/drawing/2014/main" id="{F4D2F5AF-4BA0-A242-9029-DD57959FDF71}"/>
              </a:ext>
            </a:extLst>
          </p:cNvPr>
          <p:cNvPicPr>
            <a:picLocks noChangeAspect="1"/>
          </p:cNvPicPr>
          <p:nvPr/>
        </p:nvPicPr>
        <p:blipFill rotWithShape="1">
          <a:blip r:embed="rId8"/>
          <a:srcRect l="24165" r="28914"/>
          <a:stretch/>
        </p:blipFill>
        <p:spPr>
          <a:xfrm>
            <a:off x="9198020" y="-1"/>
            <a:ext cx="2993979" cy="4259179"/>
          </a:xfrm>
          <a:prstGeom prst="rect">
            <a:avLst/>
          </a:prstGeom>
          <a:ln>
            <a:noFill/>
          </a:ln>
          <a:effectLst/>
        </p:spPr>
      </p:pic>
    </p:spTree>
    <p:extLst>
      <p:ext uri="{BB962C8B-B14F-4D97-AF65-F5344CB8AC3E}">
        <p14:creationId xmlns:p14="http://schemas.microsoft.com/office/powerpoint/2010/main" val="2864857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grass, person&#10;&#10;Description automatically generated">
            <a:extLst>
              <a:ext uri="{FF2B5EF4-FFF2-40B4-BE49-F238E27FC236}">
                <a16:creationId xmlns:a16="http://schemas.microsoft.com/office/drawing/2014/main" id="{F175C274-D9EA-3F4C-B783-EF41E7F2A8B4}"/>
              </a:ext>
            </a:extLst>
          </p:cNvPr>
          <p:cNvPicPr>
            <a:picLocks noChangeAspect="1"/>
          </p:cNvPicPr>
          <p:nvPr/>
        </p:nvPicPr>
        <p:blipFill>
          <a:blip r:embed="rId2"/>
          <a:stretch>
            <a:fillRect/>
          </a:stretch>
        </p:blipFill>
        <p:spPr>
          <a:xfrm>
            <a:off x="2232760" y="0"/>
            <a:ext cx="7726480" cy="6858000"/>
          </a:xfrm>
          <a:prstGeom prst="rect">
            <a:avLst/>
          </a:prstGeom>
        </p:spPr>
      </p:pic>
    </p:spTree>
    <p:extLst>
      <p:ext uri="{BB962C8B-B14F-4D97-AF65-F5344CB8AC3E}">
        <p14:creationId xmlns:p14="http://schemas.microsoft.com/office/powerpoint/2010/main" val="1887096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A509-4AA9-7045-99CA-C5A2CB221F95}"/>
              </a:ext>
            </a:extLst>
          </p:cNvPr>
          <p:cNvSpPr>
            <a:spLocks noGrp="1"/>
          </p:cNvSpPr>
          <p:nvPr>
            <p:ph type="ctrTitle"/>
          </p:nvPr>
        </p:nvSpPr>
        <p:spPr/>
        <p:txBody>
          <a:bodyPr/>
          <a:lstStyle/>
          <a:p>
            <a:r>
              <a:rPr lang="en-US" dirty="0"/>
              <a:t>Global Health Roundtable</a:t>
            </a:r>
          </a:p>
        </p:txBody>
      </p:sp>
      <p:sp>
        <p:nvSpPr>
          <p:cNvPr id="3" name="Subtitle 2">
            <a:extLst>
              <a:ext uri="{FF2B5EF4-FFF2-40B4-BE49-F238E27FC236}">
                <a16:creationId xmlns:a16="http://schemas.microsoft.com/office/drawing/2014/main" id="{F27C492B-2629-524D-891A-4B368492D2C4}"/>
              </a:ext>
            </a:extLst>
          </p:cNvPr>
          <p:cNvSpPr>
            <a:spLocks noGrp="1"/>
          </p:cNvSpPr>
          <p:nvPr>
            <p:ph type="subTitle" idx="1"/>
          </p:nvPr>
        </p:nvSpPr>
        <p:spPr/>
        <p:txBody>
          <a:bodyPr/>
          <a:lstStyle/>
          <a:p>
            <a:r>
              <a:rPr lang="en-US" dirty="0"/>
              <a:t>September 29, 2019</a:t>
            </a:r>
          </a:p>
        </p:txBody>
      </p:sp>
      <p:pic>
        <p:nvPicPr>
          <p:cNvPr id="5" name="Picture 4" descr="A picture containing object&#10;&#10;Description automatically generated">
            <a:extLst>
              <a:ext uri="{FF2B5EF4-FFF2-40B4-BE49-F238E27FC236}">
                <a16:creationId xmlns:a16="http://schemas.microsoft.com/office/drawing/2014/main" id="{32107810-3783-104A-B60E-B236B48F3DFA}"/>
              </a:ext>
            </a:extLst>
          </p:cNvPr>
          <p:cNvPicPr>
            <a:picLocks noChangeAspect="1"/>
          </p:cNvPicPr>
          <p:nvPr/>
        </p:nvPicPr>
        <p:blipFill>
          <a:blip r:embed="rId3"/>
          <a:stretch>
            <a:fillRect/>
          </a:stretch>
        </p:blipFill>
        <p:spPr>
          <a:xfrm>
            <a:off x="2170112" y="4952882"/>
            <a:ext cx="6908800" cy="889000"/>
          </a:xfrm>
          <a:prstGeom prst="rect">
            <a:avLst/>
          </a:prstGeom>
        </p:spPr>
      </p:pic>
      <p:pic>
        <p:nvPicPr>
          <p:cNvPr id="6" name="Content Placeholder 4" descr="A picture containing object&#10;&#10;Description automatically generated">
            <a:extLst>
              <a:ext uri="{FF2B5EF4-FFF2-40B4-BE49-F238E27FC236}">
                <a16:creationId xmlns:a16="http://schemas.microsoft.com/office/drawing/2014/main" id="{339A850D-3BA6-6145-88C3-8A5DB7A3F351}"/>
              </a:ext>
            </a:extLst>
          </p:cNvPr>
          <p:cNvPicPr>
            <a:picLocks noChangeAspect="1"/>
          </p:cNvPicPr>
          <p:nvPr/>
        </p:nvPicPr>
        <p:blipFill>
          <a:blip r:embed="rId4"/>
          <a:stretch>
            <a:fillRect/>
          </a:stretch>
        </p:blipFill>
        <p:spPr>
          <a:xfrm>
            <a:off x="4800601" y="225837"/>
            <a:ext cx="2286000" cy="2177716"/>
          </a:xfrm>
          <a:prstGeom prst="rect">
            <a:avLst/>
          </a:prstGeom>
        </p:spPr>
      </p:pic>
    </p:spTree>
    <p:extLst>
      <p:ext uri="{BB962C8B-B14F-4D97-AF65-F5344CB8AC3E}">
        <p14:creationId xmlns:p14="http://schemas.microsoft.com/office/powerpoint/2010/main" val="3816612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6" name="Rectangle 25">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7" name="Content Placeholder 6" descr="A group of palm trees&#10;&#10;Description automatically generated">
            <a:extLst>
              <a:ext uri="{FF2B5EF4-FFF2-40B4-BE49-F238E27FC236}">
                <a16:creationId xmlns:a16="http://schemas.microsoft.com/office/drawing/2014/main" id="{5366F107-7D3A-F345-8C2C-01A219A3F3BA}"/>
              </a:ext>
            </a:extLst>
          </p:cNvPr>
          <p:cNvPicPr>
            <a:picLocks noChangeAspect="1"/>
          </p:cNvPicPr>
          <p:nvPr/>
        </p:nvPicPr>
        <p:blipFill rotWithShape="1">
          <a:blip r:embed="rId4"/>
          <a:srcRect l="8484" r="8896" b="-2"/>
          <a:stretch/>
        </p:blipFill>
        <p:spPr>
          <a:xfrm>
            <a:off x="4636008" y="10"/>
            <a:ext cx="7552815" cy="6856310"/>
          </a:xfrm>
          <a:prstGeom prst="rect">
            <a:avLst/>
          </a:prstGeom>
          <a:ln>
            <a:noFill/>
          </a:ln>
          <a:effectLst/>
        </p:spPr>
      </p:pic>
      <p:sp>
        <p:nvSpPr>
          <p:cNvPr id="29" name="Rectangle 28">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80488B2-7A73-B945-92EF-E8FE74191069}"/>
              </a:ext>
            </a:extLst>
          </p:cNvPr>
          <p:cNvSpPr>
            <a:spLocks noGrp="1"/>
          </p:cNvSpPr>
          <p:nvPr>
            <p:ph type="title"/>
          </p:nvPr>
        </p:nvSpPr>
        <p:spPr>
          <a:xfrm>
            <a:off x="228600" y="753228"/>
            <a:ext cx="4130750" cy="1080938"/>
          </a:xfrm>
        </p:spPr>
        <p:txBody>
          <a:bodyPr>
            <a:normAutofit/>
          </a:bodyPr>
          <a:lstStyle/>
          <a:p>
            <a:r>
              <a:rPr lang="en-US" sz="3200" dirty="0"/>
              <a:t>Sierra Leone</a:t>
            </a:r>
          </a:p>
        </p:txBody>
      </p:sp>
      <p:pic>
        <p:nvPicPr>
          <p:cNvPr id="31" name="Picture 30">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pic>
        <p:nvPicPr>
          <p:cNvPr id="10" name="Content Placeholder 9" descr="A picture containing person, indoor, clothing&#10;&#10;Description automatically generated">
            <a:extLst>
              <a:ext uri="{FF2B5EF4-FFF2-40B4-BE49-F238E27FC236}">
                <a16:creationId xmlns:a16="http://schemas.microsoft.com/office/drawing/2014/main" id="{B2E9EF23-C81B-314B-9A8B-271B0ADEA005}"/>
              </a:ext>
            </a:extLst>
          </p:cNvPr>
          <p:cNvPicPr>
            <a:picLocks noGrp="1" noChangeAspect="1"/>
          </p:cNvPicPr>
          <p:nvPr>
            <p:ph idx="1"/>
          </p:nvPr>
        </p:nvPicPr>
        <p:blipFill>
          <a:blip r:embed="rId6"/>
          <a:stretch>
            <a:fillRect/>
          </a:stretch>
        </p:blipFill>
        <p:spPr>
          <a:xfrm rot="5400000">
            <a:off x="671513" y="2785269"/>
            <a:ext cx="3600450" cy="2700337"/>
          </a:xfrm>
        </p:spPr>
      </p:pic>
    </p:spTree>
    <p:extLst>
      <p:ext uri="{BB962C8B-B14F-4D97-AF65-F5344CB8AC3E}">
        <p14:creationId xmlns:p14="http://schemas.microsoft.com/office/powerpoint/2010/main" val="2268746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757F-BF4D-474C-8BC5-EDF473799C7D}"/>
              </a:ext>
            </a:extLst>
          </p:cNvPr>
          <p:cNvSpPr>
            <a:spLocks noGrp="1"/>
          </p:cNvSpPr>
          <p:nvPr>
            <p:ph type="title"/>
          </p:nvPr>
        </p:nvSpPr>
        <p:spPr/>
        <p:txBody>
          <a:bodyPr/>
          <a:lstStyle/>
          <a:p>
            <a:pPr algn="ctr"/>
            <a:r>
              <a:rPr lang="en-US" dirty="0"/>
              <a:t>What is Global Health?</a:t>
            </a:r>
          </a:p>
        </p:txBody>
      </p:sp>
      <p:pic>
        <p:nvPicPr>
          <p:cNvPr id="5" name="Content Placeholder 4" descr="A picture containing object&#10;&#10;Description automatically generated">
            <a:extLst>
              <a:ext uri="{FF2B5EF4-FFF2-40B4-BE49-F238E27FC236}">
                <a16:creationId xmlns:a16="http://schemas.microsoft.com/office/drawing/2014/main" id="{45835BD9-7947-A949-AB47-73B3644299F7}"/>
              </a:ext>
            </a:extLst>
          </p:cNvPr>
          <p:cNvPicPr>
            <a:picLocks noGrp="1" noChangeAspect="1"/>
          </p:cNvPicPr>
          <p:nvPr>
            <p:ph idx="1"/>
          </p:nvPr>
        </p:nvPicPr>
        <p:blipFill>
          <a:blip r:embed="rId3"/>
          <a:stretch>
            <a:fillRect/>
          </a:stretch>
        </p:blipFill>
        <p:spPr>
          <a:xfrm>
            <a:off x="509087" y="2052278"/>
            <a:ext cx="4253999" cy="4052494"/>
          </a:xfrm>
        </p:spPr>
      </p:pic>
      <p:sp>
        <p:nvSpPr>
          <p:cNvPr id="3" name="TextBox 2">
            <a:extLst>
              <a:ext uri="{FF2B5EF4-FFF2-40B4-BE49-F238E27FC236}">
                <a16:creationId xmlns:a16="http://schemas.microsoft.com/office/drawing/2014/main" id="{E339BAF8-4294-8B40-BD9E-A91738EDE42A}"/>
              </a:ext>
            </a:extLst>
          </p:cNvPr>
          <p:cNvSpPr txBox="1"/>
          <p:nvPr/>
        </p:nvSpPr>
        <p:spPr>
          <a:xfrm>
            <a:off x="5487250" y="2310063"/>
            <a:ext cx="5942749" cy="3970318"/>
          </a:xfrm>
          <a:prstGeom prst="rect">
            <a:avLst/>
          </a:prstGeom>
          <a:noFill/>
        </p:spPr>
        <p:txBody>
          <a:bodyPr wrap="square" rtlCol="0">
            <a:spAutoFit/>
          </a:bodyPr>
          <a:lstStyle/>
          <a:p>
            <a:r>
              <a:rPr lang="en-US" sz="3600" dirty="0"/>
              <a:t>1.  </a:t>
            </a:r>
          </a:p>
          <a:p>
            <a:r>
              <a:rPr lang="en-US" sz="3600" dirty="0"/>
              <a:t>2.</a:t>
            </a:r>
          </a:p>
          <a:p>
            <a:r>
              <a:rPr lang="en-US" sz="3600" dirty="0"/>
              <a:t>3.</a:t>
            </a:r>
          </a:p>
          <a:p>
            <a:r>
              <a:rPr lang="en-US" sz="3600" dirty="0"/>
              <a:t>4.</a:t>
            </a:r>
          </a:p>
          <a:p>
            <a:r>
              <a:rPr lang="en-US" sz="3600" dirty="0"/>
              <a:t>5.</a:t>
            </a:r>
          </a:p>
          <a:p>
            <a:r>
              <a:rPr lang="en-US" sz="3600" dirty="0"/>
              <a:t>6.</a:t>
            </a:r>
          </a:p>
          <a:p>
            <a:endParaRPr lang="en-US" sz="3600" dirty="0"/>
          </a:p>
        </p:txBody>
      </p:sp>
    </p:spTree>
    <p:extLst>
      <p:ext uri="{BB962C8B-B14F-4D97-AF65-F5344CB8AC3E}">
        <p14:creationId xmlns:p14="http://schemas.microsoft.com/office/powerpoint/2010/main" val="1540374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E169-70C1-5942-A699-08178EB604AF}"/>
              </a:ext>
            </a:extLst>
          </p:cNvPr>
          <p:cNvSpPr>
            <a:spLocks noGrp="1"/>
          </p:cNvSpPr>
          <p:nvPr>
            <p:ph type="title"/>
          </p:nvPr>
        </p:nvSpPr>
        <p:spPr/>
        <p:txBody>
          <a:bodyPr/>
          <a:lstStyle/>
          <a:p>
            <a:r>
              <a:rPr lang="en-US" dirty="0"/>
              <a:t>What is Global Health?</a:t>
            </a:r>
          </a:p>
        </p:txBody>
      </p:sp>
      <p:sp>
        <p:nvSpPr>
          <p:cNvPr id="3" name="Content Placeholder 2">
            <a:extLst>
              <a:ext uri="{FF2B5EF4-FFF2-40B4-BE49-F238E27FC236}">
                <a16:creationId xmlns:a16="http://schemas.microsoft.com/office/drawing/2014/main" id="{44B9D480-26C2-CC44-9854-FEE763C60C4D}"/>
              </a:ext>
            </a:extLst>
          </p:cNvPr>
          <p:cNvSpPr>
            <a:spLocks noGrp="1"/>
          </p:cNvSpPr>
          <p:nvPr>
            <p:ph idx="1"/>
          </p:nvPr>
        </p:nvSpPr>
        <p:spPr/>
        <p:txBody>
          <a:bodyPr/>
          <a:lstStyle/>
          <a:p>
            <a:r>
              <a:rPr lang="en-US" sz="2800" dirty="0"/>
              <a:t>An area for study, research, and practice that places a priority on improving health and achieving </a:t>
            </a:r>
            <a:r>
              <a:rPr lang="en-US" sz="2800" u="sng" dirty="0"/>
              <a:t>health equity for all people</a:t>
            </a:r>
            <a:r>
              <a:rPr lang="en-US" sz="2800" dirty="0"/>
              <a:t> worldwide’. 				</a:t>
            </a:r>
            <a:r>
              <a:rPr lang="en-US" dirty="0"/>
              <a:t>(</a:t>
            </a:r>
            <a:r>
              <a:rPr lang="en-US" dirty="0" err="1"/>
              <a:t>Koplan</a:t>
            </a:r>
            <a:r>
              <a:rPr lang="en-US" dirty="0"/>
              <a:t> 2009)</a:t>
            </a:r>
          </a:p>
          <a:p>
            <a:endParaRPr lang="en-US" dirty="0"/>
          </a:p>
          <a:p>
            <a:endParaRPr lang="en-US" dirty="0"/>
          </a:p>
          <a:p>
            <a:r>
              <a:rPr lang="en-US" sz="2800" i="1" dirty="0"/>
              <a:t>collaborative trans-national research and action for promoting </a:t>
            </a:r>
            <a:r>
              <a:rPr lang="en-US" sz="2800" i="1" u="sng" dirty="0"/>
              <a:t>health for all</a:t>
            </a:r>
            <a:r>
              <a:rPr lang="en-US" sz="2800" i="1" dirty="0"/>
              <a:t>. 		</a:t>
            </a:r>
            <a:r>
              <a:rPr lang="en-US" i="1" dirty="0"/>
              <a:t>(Global Health Action 2010)</a:t>
            </a:r>
            <a:endParaRPr lang="en-US" dirty="0"/>
          </a:p>
          <a:p>
            <a:endParaRPr lang="en-US" dirty="0"/>
          </a:p>
        </p:txBody>
      </p:sp>
    </p:spTree>
    <p:extLst>
      <p:ext uri="{BB962C8B-B14F-4D97-AF65-F5344CB8AC3E}">
        <p14:creationId xmlns:p14="http://schemas.microsoft.com/office/powerpoint/2010/main" val="2099292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5C2F18C-671F-4ECE-96A3-EBAFC5796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89728584-DEE7-4174-9BB7-DAEBB71F92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64C1E679-9F46-4A3D-8724-12767F0EB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2DB7D69C-15F2-4834-A591-AF4B6F90B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8" name="Group 27">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9" name="Rectangle 28">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2" name="Rectangle 31">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CBF8BA-ADBD-6143-BF4B-D0C2C75F9F1E}"/>
              </a:ext>
            </a:extLst>
          </p:cNvPr>
          <p:cNvSpPr>
            <a:spLocks noGrp="1"/>
          </p:cNvSpPr>
          <p:nvPr>
            <p:ph type="title"/>
          </p:nvPr>
        </p:nvSpPr>
        <p:spPr>
          <a:xfrm>
            <a:off x="680321" y="753228"/>
            <a:ext cx="5632247" cy="1080938"/>
          </a:xfrm>
        </p:spPr>
        <p:txBody>
          <a:bodyPr vert="horz" lIns="91440" tIns="45720" rIns="91440" bIns="45720" rtlCol="0" anchor="ctr">
            <a:normAutofit/>
          </a:bodyPr>
          <a:lstStyle/>
          <a:p>
            <a:br>
              <a:rPr lang="en-US" sz="2300"/>
            </a:br>
            <a:br>
              <a:rPr lang="en-US" sz="2300"/>
            </a:br>
            <a:endParaRPr lang="en-US" sz="2300"/>
          </a:p>
        </p:txBody>
      </p:sp>
      <p:pic>
        <p:nvPicPr>
          <p:cNvPr id="34" name="Picture 33">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B282C6B2-4636-0B48-AD88-A49300BC168F}"/>
              </a:ext>
            </a:extLst>
          </p:cNvPr>
          <p:cNvPicPr>
            <a:picLocks noChangeAspect="1"/>
          </p:cNvPicPr>
          <p:nvPr/>
        </p:nvPicPr>
        <p:blipFill>
          <a:blip r:embed="rId6"/>
          <a:stretch>
            <a:fillRect/>
          </a:stretch>
        </p:blipFill>
        <p:spPr>
          <a:xfrm>
            <a:off x="390853" y="0"/>
            <a:ext cx="11410293" cy="6858000"/>
          </a:xfrm>
          <a:prstGeom prst="rect">
            <a:avLst/>
          </a:prstGeom>
        </p:spPr>
      </p:pic>
      <p:sp>
        <p:nvSpPr>
          <p:cNvPr id="3" name="TextBox 2">
            <a:extLst>
              <a:ext uri="{FF2B5EF4-FFF2-40B4-BE49-F238E27FC236}">
                <a16:creationId xmlns:a16="http://schemas.microsoft.com/office/drawing/2014/main" id="{A860EF77-F7E7-404A-9994-F4FBF3BE3718}"/>
              </a:ext>
            </a:extLst>
          </p:cNvPr>
          <p:cNvSpPr txBox="1"/>
          <p:nvPr/>
        </p:nvSpPr>
        <p:spPr>
          <a:xfrm>
            <a:off x="10097037" y="193183"/>
            <a:ext cx="1244251" cy="369332"/>
          </a:xfrm>
          <a:prstGeom prst="rect">
            <a:avLst/>
          </a:prstGeom>
          <a:noFill/>
        </p:spPr>
        <p:txBody>
          <a:bodyPr wrap="none" rtlCol="0">
            <a:spAutoFit/>
          </a:bodyPr>
          <a:lstStyle/>
          <a:p>
            <a:r>
              <a:rPr lang="en-US" dirty="0">
                <a:solidFill>
                  <a:srgbClr val="00B0F0"/>
                </a:solidFill>
              </a:rPr>
              <a:t>2015-2030</a:t>
            </a:r>
          </a:p>
        </p:txBody>
      </p:sp>
      <p:sp>
        <p:nvSpPr>
          <p:cNvPr id="4" name="TextBox 3">
            <a:extLst>
              <a:ext uri="{FF2B5EF4-FFF2-40B4-BE49-F238E27FC236}">
                <a16:creationId xmlns:a16="http://schemas.microsoft.com/office/drawing/2014/main" id="{0E841AC5-4BD8-244F-B6D1-A15693272A41}"/>
              </a:ext>
            </a:extLst>
          </p:cNvPr>
          <p:cNvSpPr txBox="1"/>
          <p:nvPr/>
        </p:nvSpPr>
        <p:spPr>
          <a:xfrm>
            <a:off x="579549" y="193183"/>
            <a:ext cx="954107" cy="646331"/>
          </a:xfrm>
          <a:prstGeom prst="rect">
            <a:avLst/>
          </a:prstGeom>
          <a:noFill/>
        </p:spPr>
        <p:txBody>
          <a:bodyPr wrap="none" rtlCol="0">
            <a:spAutoFit/>
          </a:bodyPr>
          <a:lstStyle/>
          <a:p>
            <a:r>
              <a:rPr lang="en-US" dirty="0">
                <a:solidFill>
                  <a:srgbClr val="00B0F0"/>
                </a:solidFill>
              </a:rPr>
              <a:t>United</a:t>
            </a:r>
          </a:p>
          <a:p>
            <a:r>
              <a:rPr lang="en-US" dirty="0">
                <a:solidFill>
                  <a:srgbClr val="00B0F0"/>
                </a:solidFill>
              </a:rPr>
              <a:t>Nations</a:t>
            </a:r>
          </a:p>
        </p:txBody>
      </p:sp>
    </p:spTree>
    <p:extLst>
      <p:ext uri="{BB962C8B-B14F-4D97-AF65-F5344CB8AC3E}">
        <p14:creationId xmlns:p14="http://schemas.microsoft.com/office/powerpoint/2010/main" val="3483557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059F-4548-1A4B-B31D-35C01708D1CF}"/>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C92A8061-C151-F74C-9BF6-7797A919E4BE}"/>
              </a:ext>
            </a:extLst>
          </p:cNvPr>
          <p:cNvSpPr>
            <a:spLocks noGrp="1"/>
          </p:cNvSpPr>
          <p:nvPr>
            <p:ph idx="1"/>
          </p:nvPr>
        </p:nvSpPr>
        <p:spPr/>
        <p:txBody>
          <a:bodyPr/>
          <a:lstStyle/>
          <a:p>
            <a:r>
              <a:rPr lang="en-US" dirty="0"/>
              <a:t>Socioeconomic status;  </a:t>
            </a:r>
          </a:p>
          <a:p>
            <a:pPr lvl="1"/>
            <a:r>
              <a:rPr lang="en-US" dirty="0"/>
              <a:t>occupation and employment status, income, wealth</a:t>
            </a:r>
          </a:p>
          <a:p>
            <a:r>
              <a:rPr lang="en-US" dirty="0"/>
              <a:t>Literacy and Educational status</a:t>
            </a:r>
          </a:p>
          <a:p>
            <a:r>
              <a:rPr lang="en-US" dirty="0"/>
              <a:t>Place of residence (urban vs. rural)</a:t>
            </a:r>
          </a:p>
          <a:p>
            <a:r>
              <a:rPr lang="en-US" dirty="0"/>
              <a:t>Ethnicity</a:t>
            </a:r>
          </a:p>
          <a:p>
            <a:r>
              <a:rPr lang="en-US" dirty="0"/>
              <a:t>Gender</a:t>
            </a:r>
          </a:p>
          <a:p>
            <a:r>
              <a:rPr lang="en-US" dirty="0"/>
              <a:t>Religion</a:t>
            </a:r>
          </a:p>
          <a:p>
            <a:r>
              <a:rPr lang="en-US" dirty="0"/>
              <a:t>Age, disability, sexual orientation, other vulnerable groups</a:t>
            </a:r>
          </a:p>
          <a:p>
            <a:pPr marL="0" indent="0">
              <a:buNone/>
            </a:pPr>
            <a:endParaRPr lang="en-US" dirty="0"/>
          </a:p>
        </p:txBody>
      </p:sp>
    </p:spTree>
    <p:extLst>
      <p:ext uri="{BB962C8B-B14F-4D97-AF65-F5344CB8AC3E}">
        <p14:creationId xmlns:p14="http://schemas.microsoft.com/office/powerpoint/2010/main" val="314951453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1632</Words>
  <Application>Microsoft Macintosh PowerPoint</Application>
  <PresentationFormat>Widescreen</PresentationFormat>
  <Paragraphs>206</Paragraphs>
  <Slides>29</Slides>
  <Notes>25</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ff-din-web</vt:lpstr>
      <vt:lpstr>inherit</vt:lpstr>
      <vt:lpstr>Trebuchet MS</vt:lpstr>
      <vt:lpstr>Berlin</vt:lpstr>
      <vt:lpstr>Global Health (GH) Roundtable Schedule</vt:lpstr>
      <vt:lpstr>General Questions</vt:lpstr>
      <vt:lpstr>PowerPoint Presentation</vt:lpstr>
      <vt:lpstr>Global Health Roundtable</vt:lpstr>
      <vt:lpstr>Sierra Leone</vt:lpstr>
      <vt:lpstr>What is Global Health?</vt:lpstr>
      <vt:lpstr>What is Global Health?</vt:lpstr>
      <vt:lpstr>  </vt:lpstr>
      <vt:lpstr>SOCIAL DETERMINANTS OF HEALTH</vt:lpstr>
      <vt:lpstr>Gapminder Data:  Hans Rosling</vt:lpstr>
      <vt:lpstr>PowerPoint Presentation</vt:lpstr>
      <vt:lpstr>PowerPoint Presentation</vt:lpstr>
      <vt:lpstr>PowerPoint Presentation</vt:lpstr>
      <vt:lpstr>PowerPoint Presentation</vt:lpstr>
      <vt:lpstr>Global Health Actors</vt:lpstr>
      <vt:lpstr>PowerPoint Presentation</vt:lpstr>
      <vt:lpstr>PowerPoint Presentation</vt:lpstr>
      <vt:lpstr>  Sierra Leone - Bo – Tikonko Chiefdom</vt:lpstr>
      <vt:lpstr>Life expectancy SL-50.1;  US- 79.3; Global- 71.3  </vt:lpstr>
      <vt:lpstr>RHCI’s Mission</vt:lpstr>
      <vt:lpstr>RHCI’s  11 Full Time Staff in Sierra Leone</vt:lpstr>
      <vt:lpstr>RHCI’s Four Program Areas</vt:lpstr>
      <vt:lpstr>PowerPoint Presentation</vt:lpstr>
      <vt:lpstr>PowerPoint Presentation</vt:lpstr>
      <vt:lpstr>3-Children’s Health  Program</vt:lpstr>
      <vt:lpstr>4-Sustainable Food and Agriculture</vt:lpstr>
      <vt:lpstr>Opportunities</vt:lpstr>
      <vt:lpstr>PowerPoint Presentation</vt:lpstr>
      <vt:lpstr>Thank you for attending RHCI’s first Global Health Roundtable!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Health (GH) Roundtable Schedule</dc:title>
  <dc:creator>Keith Henry</dc:creator>
  <cp:lastModifiedBy>Keith Henry</cp:lastModifiedBy>
  <cp:revision>4</cp:revision>
  <dcterms:created xsi:type="dcterms:W3CDTF">2019-09-25T21:48:36Z</dcterms:created>
  <dcterms:modified xsi:type="dcterms:W3CDTF">2019-09-28T00:48:27Z</dcterms:modified>
</cp:coreProperties>
</file>